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71" r:id="rId6"/>
    <p:sldId id="283" r:id="rId7"/>
    <p:sldId id="274" r:id="rId8"/>
    <p:sldId id="275" r:id="rId9"/>
    <p:sldId id="277" r:id="rId10"/>
    <p:sldId id="282" r:id="rId11"/>
    <p:sldId id="284" r:id="rId12"/>
    <p:sldId id="285" r:id="rId13"/>
    <p:sldId id="289" r:id="rId14"/>
    <p:sldId id="293" r:id="rId15"/>
    <p:sldId id="295" r:id="rId16"/>
    <p:sldId id="300" r:id="rId17"/>
    <p:sldId id="296" r:id="rId18"/>
    <p:sldId id="299" r:id="rId19"/>
    <p:sldId id="30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3BF4F24-7480-FD4B-B611-BB615E4EA55B}">
          <p14:sldIdLst>
            <p14:sldId id="256"/>
            <p14:sldId id="271"/>
            <p14:sldId id="283"/>
          </p14:sldIdLst>
        </p14:section>
        <p14:section name="Pre-Processing" id="{759BF5BE-286B-6B4B-81ED-BB78403594E1}">
          <p14:sldIdLst>
            <p14:sldId id="274"/>
          </p14:sldIdLst>
        </p14:section>
        <p14:section name="Data Exploration" id="{4EEF64ED-57CF-7541-AD99-7DE0575290F8}">
          <p14:sldIdLst>
            <p14:sldId id="275"/>
          </p14:sldIdLst>
        </p14:section>
        <p14:section name="Decision Tree (Amy)" id="{6A4904AE-4472-0A46-9698-594FBB10E17D}">
          <p14:sldIdLst>
            <p14:sldId id="277"/>
            <p14:sldId id="282"/>
          </p14:sldIdLst>
        </p14:section>
        <p14:section name="Logistic Regression (Ben)" id="{A95413D8-0021-C541-B38D-98F6C756443B}">
          <p14:sldIdLst>
            <p14:sldId id="284"/>
            <p14:sldId id="285"/>
          </p14:sldIdLst>
        </p14:section>
        <p14:section name="Random Forest (Markus)" id="{A98C0A60-44F3-A245-B990-3EA609AA8AD1}">
          <p14:sldIdLst>
            <p14:sldId id="289"/>
            <p14:sldId id="293"/>
          </p14:sldIdLst>
        </p14:section>
        <p14:section name="KNN (Sarah)" id="{45C7E548-B98C-E744-B056-0D89E1E51CA6}">
          <p14:sldIdLst>
            <p14:sldId id="295"/>
            <p14:sldId id="300"/>
          </p14:sldIdLst>
        </p14:section>
        <p14:section name="SVC (Amy)" id="{C7CFE1C3-968D-AE41-9C0A-D5C16689C26F}">
          <p14:sldIdLst>
            <p14:sldId id="296"/>
          </p14:sldIdLst>
        </p14:section>
        <p14:section name="Summary" id="{C29AADDE-3F3F-004B-8171-732FAFFC475B}">
          <p14:sldIdLst>
            <p14:sldId id="299"/>
            <p14:sldId id="301"/>
          </p14:sldIdLst>
        </p14:section>
      </p14:sectionLst>
    </p:ex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E7D"/>
    <a:srgbClr val="EAB200"/>
    <a:srgbClr val="3F3F3F"/>
    <a:srgbClr val="014067"/>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3DE9A7-BF40-4BD7-A6B7-C75A35C1E645}" v="11" dt="2020-11-16T15:16:12.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15" autoAdjust="0"/>
    <p:restoredTop sz="94674" autoAdjust="0"/>
  </p:normalViewPr>
  <p:slideViewPr>
    <p:cSldViewPr snapToGrid="0" showGuides="1">
      <p:cViewPr varScale="1">
        <p:scale>
          <a:sx n="112" d="100"/>
          <a:sy n="112" d="100"/>
        </p:scale>
        <p:origin x="704" y="184"/>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us Olson" userId="363d196c-8c0a-4f36-90db-a418b40024dd" providerId="ADAL" clId="{E93DE9A7-BF40-4BD7-A6B7-C75A35C1E645}"/>
    <pc:docChg chg="custSel delSld modSld modSection">
      <pc:chgData name="Markus Olson" userId="363d196c-8c0a-4f36-90db-a418b40024dd" providerId="ADAL" clId="{E93DE9A7-BF40-4BD7-A6B7-C75A35C1E645}" dt="2020-11-16T15:16:19.787" v="105" actId="1076"/>
      <pc:docMkLst>
        <pc:docMk/>
      </pc:docMkLst>
      <pc:sldChg chg="addSp delSp modSp mod">
        <pc:chgData name="Markus Olson" userId="363d196c-8c0a-4f36-90db-a418b40024dd" providerId="ADAL" clId="{E93DE9A7-BF40-4BD7-A6B7-C75A35C1E645}" dt="2020-11-16T15:16:19.787" v="105" actId="1076"/>
        <pc:sldMkLst>
          <pc:docMk/>
          <pc:sldMk cId="3322372363" sldId="289"/>
        </pc:sldMkLst>
        <pc:spChg chg="add mod">
          <ac:chgData name="Markus Olson" userId="363d196c-8c0a-4f36-90db-a418b40024dd" providerId="ADAL" clId="{E93DE9A7-BF40-4BD7-A6B7-C75A35C1E645}" dt="2020-11-16T15:08:41.568" v="88" actId="1076"/>
          <ac:spMkLst>
            <pc:docMk/>
            <pc:sldMk cId="3322372363" sldId="289"/>
            <ac:spMk id="4" creationId="{FE2DED62-53ED-4289-A0CB-AB718268FD98}"/>
          </ac:spMkLst>
        </pc:spChg>
        <pc:spChg chg="mod">
          <ac:chgData name="Markus Olson" userId="363d196c-8c0a-4f36-90db-a418b40024dd" providerId="ADAL" clId="{E93DE9A7-BF40-4BD7-A6B7-C75A35C1E645}" dt="2020-11-16T14:59:23.662" v="64" actId="1076"/>
          <ac:spMkLst>
            <pc:docMk/>
            <pc:sldMk cId="3322372363" sldId="289"/>
            <ac:spMk id="6" creationId="{35D32E21-FAC1-3C48-A70A-C8752E169260}"/>
          </ac:spMkLst>
        </pc:spChg>
        <pc:spChg chg="add mod">
          <ac:chgData name="Markus Olson" userId="363d196c-8c0a-4f36-90db-a418b40024dd" providerId="ADAL" clId="{E93DE9A7-BF40-4BD7-A6B7-C75A35C1E645}" dt="2020-11-16T15:09:14.829" v="100" actId="1076"/>
          <ac:spMkLst>
            <pc:docMk/>
            <pc:sldMk cId="3322372363" sldId="289"/>
            <ac:spMk id="9" creationId="{C1C5C4AB-344C-43D5-92CA-C04A4E5F29BD}"/>
          </ac:spMkLst>
        </pc:spChg>
        <pc:spChg chg="add mod">
          <ac:chgData name="Markus Olson" userId="363d196c-8c0a-4f36-90db-a418b40024dd" providerId="ADAL" clId="{E93DE9A7-BF40-4BD7-A6B7-C75A35C1E645}" dt="2020-11-16T15:08:59.262" v="99" actId="20577"/>
          <ac:spMkLst>
            <pc:docMk/>
            <pc:sldMk cId="3322372363" sldId="289"/>
            <ac:spMk id="14" creationId="{438AE7A7-01BC-4B20-AC86-AEE4F42E2498}"/>
          </ac:spMkLst>
        </pc:spChg>
        <pc:spChg chg="mod">
          <ac:chgData name="Markus Olson" userId="363d196c-8c0a-4f36-90db-a418b40024dd" providerId="ADAL" clId="{E93DE9A7-BF40-4BD7-A6B7-C75A35C1E645}" dt="2020-11-16T14:59:06.977" v="62" actId="1076"/>
          <ac:spMkLst>
            <pc:docMk/>
            <pc:sldMk cId="3322372363" sldId="289"/>
            <ac:spMk id="30" creationId="{F3963993-B7E4-5E45-99F1-1E9FD8A78443}"/>
          </ac:spMkLst>
        </pc:spChg>
        <pc:picChg chg="add del mod">
          <ac:chgData name="Markus Olson" userId="363d196c-8c0a-4f36-90db-a418b40024dd" providerId="ADAL" clId="{E93DE9A7-BF40-4BD7-A6B7-C75A35C1E645}" dt="2020-11-16T15:12:47.565" v="101"/>
          <ac:picMkLst>
            <pc:docMk/>
            <pc:sldMk cId="3322372363" sldId="289"/>
            <ac:picMk id="2" creationId="{69A8962A-6420-44EB-92E0-A6E15256F70D}"/>
          </ac:picMkLst>
        </pc:picChg>
        <pc:picChg chg="add mod">
          <ac:chgData name="Markus Olson" userId="363d196c-8c0a-4f36-90db-a418b40024dd" providerId="ADAL" clId="{E93DE9A7-BF40-4BD7-A6B7-C75A35C1E645}" dt="2020-11-16T15:07:57.650" v="72" actId="1076"/>
          <ac:picMkLst>
            <pc:docMk/>
            <pc:sldMk cId="3322372363" sldId="289"/>
            <ac:picMk id="3" creationId="{9240B4E2-65D2-4119-BEDD-A47BBACB4296}"/>
          </ac:picMkLst>
        </pc:picChg>
        <pc:picChg chg="add del mod">
          <ac:chgData name="Markus Olson" userId="363d196c-8c0a-4f36-90db-a418b40024dd" providerId="ADAL" clId="{E93DE9A7-BF40-4BD7-A6B7-C75A35C1E645}" dt="2020-11-16T15:16:12.328" v="104"/>
          <ac:picMkLst>
            <pc:docMk/>
            <pc:sldMk cId="3322372363" sldId="289"/>
            <ac:picMk id="5" creationId="{BF649B59-D867-485A-A4A2-86DE51854348}"/>
          </ac:picMkLst>
        </pc:picChg>
        <pc:picChg chg="mod">
          <ac:chgData name="Markus Olson" userId="363d196c-8c0a-4f36-90db-a418b40024dd" providerId="ADAL" clId="{E93DE9A7-BF40-4BD7-A6B7-C75A35C1E645}" dt="2020-11-16T15:08:07.976" v="74" actId="1076"/>
          <ac:picMkLst>
            <pc:docMk/>
            <pc:sldMk cId="3322372363" sldId="289"/>
            <ac:picMk id="8" creationId="{49A48573-4214-1C45-8D5F-32367A55C3AC}"/>
          </ac:picMkLst>
        </pc:picChg>
        <pc:picChg chg="add mod">
          <ac:chgData name="Markus Olson" userId="363d196c-8c0a-4f36-90db-a418b40024dd" providerId="ADAL" clId="{E93DE9A7-BF40-4BD7-A6B7-C75A35C1E645}" dt="2020-11-16T15:08:12.078" v="75" actId="1076"/>
          <ac:picMkLst>
            <pc:docMk/>
            <pc:sldMk cId="3322372363" sldId="289"/>
            <ac:picMk id="10" creationId="{D3847560-16A5-49F7-86CD-9316E5B5DBC2}"/>
          </ac:picMkLst>
        </pc:picChg>
        <pc:picChg chg="del mod">
          <ac:chgData name="Markus Olson" userId="363d196c-8c0a-4f36-90db-a418b40024dd" providerId="ADAL" clId="{E93DE9A7-BF40-4BD7-A6B7-C75A35C1E645}" dt="2020-11-16T15:02:23.674" v="66"/>
          <ac:picMkLst>
            <pc:docMk/>
            <pc:sldMk cId="3322372363" sldId="289"/>
            <ac:picMk id="11" creationId="{A2F99E8B-1411-494F-BAFC-D19EAAE552E0}"/>
          </ac:picMkLst>
        </pc:picChg>
        <pc:picChg chg="add del mod">
          <ac:chgData name="Markus Olson" userId="363d196c-8c0a-4f36-90db-a418b40024dd" providerId="ADAL" clId="{E93DE9A7-BF40-4BD7-A6B7-C75A35C1E645}" dt="2020-11-16T15:07:46.933" v="68" actId="478"/>
          <ac:picMkLst>
            <pc:docMk/>
            <pc:sldMk cId="3322372363" sldId="289"/>
            <ac:picMk id="12" creationId="{73519CC4-442B-48BB-B473-F254029D0D74}"/>
          </ac:picMkLst>
        </pc:picChg>
        <pc:picChg chg="add mod">
          <ac:chgData name="Markus Olson" userId="363d196c-8c0a-4f36-90db-a418b40024dd" providerId="ADAL" clId="{E93DE9A7-BF40-4BD7-A6B7-C75A35C1E645}" dt="2020-11-16T15:16:19.787" v="105" actId="1076"/>
          <ac:picMkLst>
            <pc:docMk/>
            <pc:sldMk cId="3322372363" sldId="289"/>
            <ac:picMk id="13" creationId="{3909C48D-040F-41E0-936B-568FD57C6DA3}"/>
          </ac:picMkLst>
        </pc:picChg>
      </pc:sldChg>
      <pc:sldChg chg="del">
        <pc:chgData name="Markus Olson" userId="363d196c-8c0a-4f36-90db-a418b40024dd" providerId="ADAL" clId="{E93DE9A7-BF40-4BD7-A6B7-C75A35C1E645}" dt="2020-11-16T14:58:05.738" v="21" actId="2696"/>
        <pc:sldMkLst>
          <pc:docMk/>
          <pc:sldMk cId="2709312240" sldId="290"/>
        </pc:sldMkLst>
      </pc:sldChg>
      <pc:sldChg chg="del">
        <pc:chgData name="Markus Olson" userId="363d196c-8c0a-4f36-90db-a418b40024dd" providerId="ADAL" clId="{E93DE9A7-BF40-4BD7-A6B7-C75A35C1E645}" dt="2020-11-16T14:58:14.017" v="23" actId="2696"/>
        <pc:sldMkLst>
          <pc:docMk/>
          <pc:sldMk cId="4090959613" sldId="291"/>
        </pc:sldMkLst>
      </pc:sldChg>
      <pc:sldChg chg="modSp del mod">
        <pc:chgData name="Markus Olson" userId="363d196c-8c0a-4f36-90db-a418b40024dd" providerId="ADAL" clId="{E93DE9A7-BF40-4BD7-A6B7-C75A35C1E645}" dt="2020-11-16T14:58:08.847" v="22" actId="2696"/>
        <pc:sldMkLst>
          <pc:docMk/>
          <pc:sldMk cId="726119948" sldId="292"/>
        </pc:sldMkLst>
        <pc:spChg chg="mod">
          <ac:chgData name="Markus Olson" userId="363d196c-8c0a-4f36-90db-a418b40024dd" providerId="ADAL" clId="{E93DE9A7-BF40-4BD7-A6B7-C75A35C1E645}" dt="2020-11-16T14:56:42.044" v="7" actId="14100"/>
          <ac:spMkLst>
            <pc:docMk/>
            <pc:sldMk cId="726119948" sldId="292"/>
            <ac:spMk id="30" creationId="{F3963993-B7E4-5E45-99F1-1E9FD8A78443}"/>
          </ac:spMkLst>
        </pc:spChg>
      </pc:sldChg>
      <pc:sldChg chg="addSp delSp modSp mod">
        <pc:chgData name="Markus Olson" userId="363d196c-8c0a-4f36-90db-a418b40024dd" providerId="ADAL" clId="{E93DE9A7-BF40-4BD7-A6B7-C75A35C1E645}" dt="2020-11-16T15:14:26.160" v="103" actId="1076"/>
        <pc:sldMkLst>
          <pc:docMk/>
          <pc:sldMk cId="3812683555" sldId="293"/>
        </pc:sldMkLst>
        <pc:picChg chg="add mod">
          <ac:chgData name="Markus Olson" userId="363d196c-8c0a-4f36-90db-a418b40024dd" providerId="ADAL" clId="{E93DE9A7-BF40-4BD7-A6B7-C75A35C1E645}" dt="2020-11-16T15:14:26.160" v="103" actId="1076"/>
          <ac:picMkLst>
            <pc:docMk/>
            <pc:sldMk cId="3812683555" sldId="293"/>
            <ac:picMk id="2" creationId="{6537E8C4-E5F9-4C75-A7E0-24DEBA0AA9E4}"/>
          </ac:picMkLst>
        </pc:picChg>
        <pc:picChg chg="del">
          <ac:chgData name="Markus Olson" userId="363d196c-8c0a-4f36-90db-a418b40024dd" providerId="ADAL" clId="{E93DE9A7-BF40-4BD7-A6B7-C75A35C1E645}" dt="2020-11-16T15:14:13.395" v="102"/>
          <ac:picMkLst>
            <pc:docMk/>
            <pc:sldMk cId="3812683555" sldId="293"/>
            <ac:picMk id="11" creationId="{75833B87-1EEC-A44D-BE46-2D8FA97466D2}"/>
          </ac:picMkLst>
        </pc:picChg>
      </pc:sldChg>
      <pc:sldChg chg="del">
        <pc:chgData name="Markus Olson" userId="363d196c-8c0a-4f36-90db-a418b40024dd" providerId="ADAL" clId="{E93DE9A7-BF40-4BD7-A6B7-C75A35C1E645}" dt="2020-11-16T14:55:40.351" v="0" actId="2696"/>
        <pc:sldMkLst>
          <pc:docMk/>
          <pc:sldMk cId="2730088437" sldId="29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11/16/20</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11/16/20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9</a:t>
            </a:fld>
            <a:endParaRPr lang="en-US" noProof="0" dirty="0"/>
          </a:p>
        </p:txBody>
      </p:sp>
    </p:spTree>
    <p:extLst>
      <p:ext uri="{BB962C8B-B14F-4D97-AF65-F5344CB8AC3E}">
        <p14:creationId xmlns:p14="http://schemas.microsoft.com/office/powerpoint/2010/main" val="97521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74596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47377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606950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065975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66534080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1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dirty="0"/>
              <a:t>Click icon to add picture</a:t>
            </a:r>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a:t>Click icon to add picture</a:t>
            </a: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s://www.pewresearch.org/politics/2018/08/09/an-examination-of-the-2016-electorate-based-on-validated-voters/" TargetMode="External"/><Relationship Id="rId2" Type="http://schemas.openxmlformats.org/officeDocument/2006/relationships/hyperlink" Target="https://public.opendatasoft.com/explore/dataset/usa-2016-presidential-election-by-county/table/?disjunctive.state"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257F6BCE-75BB-4ECD-BEA5-21C36A9CC0E9}"/>
              </a:ext>
              <a:ext uri="{C183D7F6-B498-43B3-948B-1728B52AA6E4}">
                <adec:decorative xmlns:adec="http://schemas.microsoft.com/office/drawing/2017/decorative" val="0"/>
              </a:ext>
            </a:extLst>
          </p:cNvPr>
          <p:cNvPicPr>
            <a:picLocks noGrp="1"/>
          </p:cNvPicPr>
          <p:nvPr>
            <p:ph type="pic" sz="quarter" idx="13"/>
          </p:nvPr>
        </p:nvPicPr>
        <p:blipFill>
          <a:blip r:embed="rId2"/>
          <a:srcRect l="23389" r="23389"/>
          <a:stretch/>
        </p:blipFill>
        <p:spPr>
          <a:xfrm>
            <a:off x="1667477" y="860455"/>
            <a:ext cx="4428523" cy="5137089"/>
          </a:xfrm>
        </p:spPr>
      </p:pic>
      <p:sp>
        <p:nvSpPr>
          <p:cNvPr id="18" name="Hexagon 17">
            <a:extLst>
              <a:ext uri="{FF2B5EF4-FFF2-40B4-BE49-F238E27FC236}">
                <a16:creationId xmlns:a16="http://schemas.microsoft.com/office/drawing/2014/main" id="{0E6B042D-E9CB-40E0-AAE9-6AD11F53E044}"/>
              </a:ext>
              <a:ext uri="{C183D7F6-B498-43B3-948B-1728B52AA6E4}">
                <adec:decorative xmlns:adec="http://schemas.microsoft.com/office/drawing/2017/decorative" val="1"/>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4DF2E04-7632-4FED-B0BF-8FB243D982A3}"/>
              </a:ext>
            </a:extLst>
          </p:cNvPr>
          <p:cNvSpPr txBox="1"/>
          <p:nvPr/>
        </p:nvSpPr>
        <p:spPr>
          <a:xfrm>
            <a:off x="2841652" y="2598002"/>
            <a:ext cx="2080172" cy="1661993"/>
          </a:xfrm>
          <a:prstGeom prst="rect">
            <a:avLst/>
          </a:prstGeom>
          <a:noFill/>
        </p:spPr>
        <p:txBody>
          <a:bodyPr wrap="square" rtlCol="0">
            <a:spAutoFit/>
          </a:bodyPr>
          <a:lstStyle/>
          <a:p>
            <a:pPr algn="ctr"/>
            <a:r>
              <a:rPr lang="en-US" sz="1400" b="1" dirty="0">
                <a:solidFill>
                  <a:schemeClr val="bg1"/>
                </a:solidFill>
                <a:latin typeface="Arial Black" panose="020B0A04020102020204" pitchFamily="34" charset="0"/>
              </a:rPr>
              <a:t>DSC 540 </a:t>
            </a:r>
          </a:p>
          <a:p>
            <a:pPr algn="ctr"/>
            <a:r>
              <a:rPr lang="en-US" sz="2400" b="1" dirty="0">
                <a:solidFill>
                  <a:schemeClr val="bg1"/>
                </a:solidFill>
                <a:latin typeface="Arial Black" panose="020B0A04020102020204" pitchFamily="34" charset="0"/>
              </a:rPr>
              <a:t>GROUP 4</a:t>
            </a:r>
          </a:p>
          <a:p>
            <a:pPr algn="ctr"/>
            <a:r>
              <a:rPr lang="en-US" sz="1600" dirty="0">
                <a:solidFill>
                  <a:schemeClr val="bg1"/>
                </a:solidFill>
                <a:latin typeface="Calibri Light" panose="020F0302020204030204" pitchFamily="34" charset="0"/>
                <a:cs typeface="Calibri Light" panose="020F0302020204030204" pitchFamily="34" charset="0"/>
              </a:rPr>
              <a:t>AMY AUMPANSUB, CHARLES BRANTLEY, MARKUS OLSON, SARAH DANIELSON</a:t>
            </a:r>
          </a:p>
        </p:txBody>
      </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lstStyle/>
          <a:p>
            <a:r>
              <a:rPr lang="en-US" dirty="0"/>
              <a:t>Election Prediction</a:t>
            </a:r>
            <a:endParaRPr lang="en-US" b="0"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lstStyle/>
          <a:p>
            <a:r>
              <a:rPr lang="en-US" dirty="0"/>
              <a:t>DETERMINING THE OUTCOME OF THE PRESIDENTIAL ELECTION BY COUNTY</a:t>
            </a:r>
          </a:p>
        </p:txBody>
      </p:sp>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F3963993-B7E4-5E45-99F1-1E9FD8A78443}"/>
              </a:ext>
            </a:extLst>
          </p:cNvPr>
          <p:cNvSpPr>
            <a:spLocks noGrp="1"/>
          </p:cNvSpPr>
          <p:nvPr>
            <p:ph sz="half" idx="13"/>
          </p:nvPr>
        </p:nvSpPr>
        <p:spPr>
          <a:xfrm>
            <a:off x="596900" y="1240323"/>
            <a:ext cx="3822702" cy="3347873"/>
          </a:xfrm>
        </p:spPr>
        <p:txBody>
          <a:bodyPr>
            <a:normAutofit lnSpcReduction="10000"/>
          </a:bodyPr>
          <a:lstStyle/>
          <a:p>
            <a:pPr>
              <a:buClr>
                <a:srgbClr val="FFC000"/>
              </a:buClr>
            </a:pPr>
            <a:r>
              <a:rPr lang="en-US" sz="2000" dirty="0"/>
              <a:t>Default Model</a:t>
            </a:r>
          </a:p>
          <a:p>
            <a:pPr>
              <a:buClr>
                <a:srgbClr val="FFC000"/>
              </a:buClr>
            </a:pPr>
            <a:r>
              <a:rPr lang="en-US" sz="2000" dirty="0"/>
              <a:t>First go around just ran Random Forrest on the data set with out tuning any of the parameters</a:t>
            </a:r>
          </a:p>
          <a:p>
            <a:pPr>
              <a:buClr>
                <a:srgbClr val="FFC000"/>
              </a:buClr>
            </a:pPr>
            <a:r>
              <a:rPr lang="en-US" sz="2000" dirty="0"/>
              <a:t>Default Model Scores:</a:t>
            </a:r>
          </a:p>
          <a:p>
            <a:pPr lvl="1">
              <a:buClr>
                <a:srgbClr val="FFC000"/>
              </a:buClr>
            </a:pPr>
            <a:r>
              <a:rPr lang="en-US" sz="1600" dirty="0"/>
              <a:t>Training Accuracy = 1.000 </a:t>
            </a:r>
          </a:p>
          <a:p>
            <a:pPr lvl="1">
              <a:buClr>
                <a:srgbClr val="FFC000"/>
              </a:buClr>
            </a:pPr>
            <a:r>
              <a:rPr lang="en-US" sz="1600" dirty="0"/>
              <a:t>Testing Accuracy = 0.976 </a:t>
            </a:r>
          </a:p>
          <a:p>
            <a:pPr lvl="1">
              <a:buClr>
                <a:srgbClr val="FFC000"/>
              </a:buClr>
            </a:pPr>
            <a:r>
              <a:rPr lang="en-US" sz="1600" dirty="0"/>
              <a:t>Recall = 0.983 </a:t>
            </a:r>
          </a:p>
          <a:p>
            <a:pPr lvl="1">
              <a:buClr>
                <a:srgbClr val="FFC000"/>
              </a:buClr>
            </a:pPr>
            <a:r>
              <a:rPr lang="en-US" sz="1600" dirty="0"/>
              <a:t>Precision = 0.989 </a:t>
            </a:r>
          </a:p>
          <a:p>
            <a:pPr lvl="1">
              <a:buClr>
                <a:srgbClr val="FFC000"/>
              </a:buClr>
            </a:pPr>
            <a:r>
              <a:rPr lang="en-US" sz="1600" dirty="0"/>
              <a:t>Balanced Accuracy = 0.961</a:t>
            </a:r>
          </a:p>
          <a:p>
            <a:pPr lvl="1">
              <a:buClr>
                <a:srgbClr val="FFC000"/>
              </a:buClr>
            </a:pPr>
            <a:r>
              <a:rPr lang="en-US" sz="1600" dirty="0"/>
              <a:t> F1 Score = 0.986</a:t>
            </a:r>
          </a:p>
          <a:p>
            <a:pPr marL="457200" lvl="1" indent="0">
              <a:buNone/>
            </a:pPr>
            <a:endParaRPr lang="en-US" sz="1800" dirty="0"/>
          </a:p>
        </p:txBody>
      </p:sp>
      <p:sp>
        <p:nvSpPr>
          <p:cNvPr id="6" name="Footer Placeholder 5">
            <a:extLst>
              <a:ext uri="{FF2B5EF4-FFF2-40B4-BE49-F238E27FC236}">
                <a16:creationId xmlns:a16="http://schemas.microsoft.com/office/drawing/2014/main" id="{35D32E21-FAC1-3C48-A70A-C8752E169260}"/>
              </a:ext>
            </a:extLst>
          </p:cNvPr>
          <p:cNvSpPr>
            <a:spLocks noGrp="1"/>
          </p:cNvSpPr>
          <p:nvPr>
            <p:ph type="ftr" sz="quarter" idx="17"/>
          </p:nvPr>
        </p:nvSpPr>
        <p:spPr>
          <a:xfrm>
            <a:off x="87730" y="6202358"/>
            <a:ext cx="4114800" cy="365125"/>
          </a:xfrm>
        </p:spPr>
        <p:txBody>
          <a:bodyPr/>
          <a:lstStyle/>
          <a:p>
            <a:r>
              <a:rPr lang="en-US" noProof="0" dirty="0"/>
              <a:t>Add a footer</a:t>
            </a:r>
          </a:p>
        </p:txBody>
      </p:sp>
      <p:sp>
        <p:nvSpPr>
          <p:cNvPr id="7" name="Slide Number Placeholder 6">
            <a:extLst>
              <a:ext uri="{FF2B5EF4-FFF2-40B4-BE49-F238E27FC236}">
                <a16:creationId xmlns:a16="http://schemas.microsoft.com/office/drawing/2014/main" id="{C47DEF45-D2D5-C246-9349-81AC37D5340F}"/>
              </a:ext>
            </a:extLst>
          </p:cNvPr>
          <p:cNvSpPr>
            <a:spLocks noGrp="1"/>
          </p:cNvSpPr>
          <p:nvPr>
            <p:ph type="sldNum" sz="quarter" idx="18"/>
          </p:nvPr>
        </p:nvSpPr>
        <p:spPr/>
        <p:txBody>
          <a:bodyPr/>
          <a:lstStyle/>
          <a:p>
            <a:fld id="{8699F50C-BE38-4BD0-BA84-9B090E1F2B9B}" type="slidenum">
              <a:rPr lang="en-US" noProof="0" smtClean="0"/>
              <a:t>10</a:t>
            </a:fld>
            <a:endParaRPr lang="en-US" noProof="0" dirty="0"/>
          </a:p>
        </p:txBody>
      </p:sp>
      <p:sp>
        <p:nvSpPr>
          <p:cNvPr id="28" name="Title 27">
            <a:extLst>
              <a:ext uri="{FF2B5EF4-FFF2-40B4-BE49-F238E27FC236}">
                <a16:creationId xmlns:a16="http://schemas.microsoft.com/office/drawing/2014/main" id="{41DF72AB-4B2C-474B-B15F-A4AB4A4E629D}"/>
              </a:ext>
            </a:extLst>
          </p:cNvPr>
          <p:cNvSpPr>
            <a:spLocks noGrp="1"/>
          </p:cNvSpPr>
          <p:nvPr>
            <p:ph type="title"/>
          </p:nvPr>
        </p:nvSpPr>
        <p:spPr/>
        <p:txBody>
          <a:bodyPr/>
          <a:lstStyle/>
          <a:p>
            <a:r>
              <a:rPr lang="en-US" dirty="0"/>
              <a:t>Random Forest</a:t>
            </a:r>
          </a:p>
        </p:txBody>
      </p:sp>
      <p:pic>
        <p:nvPicPr>
          <p:cNvPr id="8" name="Picture 7">
            <a:extLst>
              <a:ext uri="{FF2B5EF4-FFF2-40B4-BE49-F238E27FC236}">
                <a16:creationId xmlns:a16="http://schemas.microsoft.com/office/drawing/2014/main" id="{49A48573-4214-1C45-8D5F-32367A55C3AC}"/>
              </a:ext>
            </a:extLst>
          </p:cNvPr>
          <p:cNvPicPr>
            <a:picLocks noChangeAspect="1"/>
          </p:cNvPicPr>
          <p:nvPr/>
        </p:nvPicPr>
        <p:blipFill>
          <a:blip r:embed="rId4"/>
          <a:stretch>
            <a:fillRect/>
          </a:stretch>
        </p:blipFill>
        <p:spPr>
          <a:xfrm>
            <a:off x="4298394" y="2663413"/>
            <a:ext cx="3822094" cy="2414423"/>
          </a:xfrm>
          <a:prstGeom prst="rect">
            <a:avLst/>
          </a:prstGeom>
        </p:spPr>
      </p:pic>
      <p:sp>
        <p:nvSpPr>
          <p:cNvPr id="9" name="Content Placeholder 29">
            <a:extLst>
              <a:ext uri="{FF2B5EF4-FFF2-40B4-BE49-F238E27FC236}">
                <a16:creationId xmlns:a16="http://schemas.microsoft.com/office/drawing/2014/main" id="{C1C5C4AB-344C-43D5-92CA-C04A4E5F29BD}"/>
              </a:ext>
            </a:extLst>
          </p:cNvPr>
          <p:cNvSpPr txBox="1">
            <a:spLocks/>
          </p:cNvSpPr>
          <p:nvPr/>
        </p:nvSpPr>
        <p:spPr>
          <a:xfrm>
            <a:off x="596900" y="4369790"/>
            <a:ext cx="3375027" cy="2395373"/>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r>
              <a:rPr lang="en-US" sz="2000" dirty="0"/>
              <a:t>Optimized Model</a:t>
            </a:r>
          </a:p>
          <a:p>
            <a:pPr lvl="1">
              <a:buClr>
                <a:srgbClr val="FFC000"/>
              </a:buClr>
            </a:pPr>
            <a:r>
              <a:rPr lang="en-US" sz="1600" dirty="0"/>
              <a:t>Training Accuracy = 0.957 </a:t>
            </a:r>
          </a:p>
          <a:p>
            <a:pPr lvl="1">
              <a:buClr>
                <a:srgbClr val="FFC000"/>
              </a:buClr>
            </a:pPr>
            <a:r>
              <a:rPr lang="en-US" sz="1600" dirty="0"/>
              <a:t>Testing Accuracy = 0.934</a:t>
            </a:r>
          </a:p>
          <a:p>
            <a:pPr lvl="1">
              <a:buClr>
                <a:srgbClr val="FFC000"/>
              </a:buClr>
            </a:pPr>
            <a:r>
              <a:rPr lang="en-US" sz="1600" dirty="0"/>
              <a:t> Recall = 0.970 </a:t>
            </a:r>
          </a:p>
          <a:p>
            <a:pPr lvl="1">
              <a:buClr>
                <a:srgbClr val="FFC000"/>
              </a:buClr>
            </a:pPr>
            <a:r>
              <a:rPr lang="en-US" sz="1600" dirty="0"/>
              <a:t>Precision = 0.953 </a:t>
            </a:r>
          </a:p>
          <a:p>
            <a:pPr lvl="1">
              <a:buClr>
                <a:srgbClr val="FFC000"/>
              </a:buClr>
            </a:pPr>
            <a:r>
              <a:rPr lang="en-US" sz="1600" dirty="0"/>
              <a:t>Balanced Accuracy = 0.856 </a:t>
            </a:r>
          </a:p>
          <a:p>
            <a:pPr lvl="1">
              <a:buClr>
                <a:srgbClr val="FFC000"/>
              </a:buClr>
            </a:pPr>
            <a:r>
              <a:rPr lang="en-US" sz="1600" dirty="0"/>
              <a:t>F1 Score = 0.961</a:t>
            </a:r>
          </a:p>
          <a:p>
            <a:pPr marL="457200" lvl="1" indent="0">
              <a:buFont typeface="Arial" panose="020B0604020202020204" pitchFamily="34" charset="0"/>
              <a:buNone/>
            </a:pPr>
            <a:endParaRPr lang="en-US" sz="1800" dirty="0"/>
          </a:p>
        </p:txBody>
      </p:sp>
      <p:pic>
        <p:nvPicPr>
          <p:cNvPr id="10" name="Picture 9">
            <a:extLst>
              <a:ext uri="{FF2B5EF4-FFF2-40B4-BE49-F238E27FC236}">
                <a16:creationId xmlns:a16="http://schemas.microsoft.com/office/drawing/2014/main" id="{D3847560-16A5-49F7-86CD-9316E5B5DBC2}"/>
              </a:ext>
            </a:extLst>
          </p:cNvPr>
          <p:cNvPicPr>
            <a:picLocks noChangeAspect="1"/>
          </p:cNvPicPr>
          <p:nvPr/>
        </p:nvPicPr>
        <p:blipFill>
          <a:blip r:embed="rId5"/>
          <a:stretch>
            <a:fillRect/>
          </a:stretch>
        </p:blipFill>
        <p:spPr>
          <a:xfrm>
            <a:off x="8353639" y="2663412"/>
            <a:ext cx="3634615" cy="2414423"/>
          </a:xfrm>
          <a:prstGeom prst="rect">
            <a:avLst/>
          </a:prstGeom>
        </p:spPr>
      </p:pic>
      <p:pic>
        <p:nvPicPr>
          <p:cNvPr id="3" name="Picture 2">
            <a:extLst>
              <a:ext uri="{FF2B5EF4-FFF2-40B4-BE49-F238E27FC236}">
                <a16:creationId xmlns:a16="http://schemas.microsoft.com/office/drawing/2014/main" id="{9240B4E2-65D2-4119-BEDD-A47BBACB4296}"/>
              </a:ext>
            </a:extLst>
          </p:cNvPr>
          <p:cNvPicPr>
            <a:picLocks noChangeAspect="1"/>
          </p:cNvPicPr>
          <p:nvPr/>
        </p:nvPicPr>
        <p:blipFill>
          <a:blip r:embed="rId6"/>
          <a:stretch>
            <a:fillRect/>
          </a:stretch>
        </p:blipFill>
        <p:spPr>
          <a:xfrm>
            <a:off x="4252722" y="5567477"/>
            <a:ext cx="7735532" cy="654779"/>
          </a:xfrm>
          <a:prstGeom prst="rect">
            <a:avLst/>
          </a:prstGeom>
        </p:spPr>
      </p:pic>
      <p:sp>
        <p:nvSpPr>
          <p:cNvPr id="4" name="TextBox 3">
            <a:extLst>
              <a:ext uri="{FF2B5EF4-FFF2-40B4-BE49-F238E27FC236}">
                <a16:creationId xmlns:a16="http://schemas.microsoft.com/office/drawing/2014/main" id="{FE2DED62-53ED-4289-A0CB-AB718268FD98}"/>
              </a:ext>
            </a:extLst>
          </p:cNvPr>
          <p:cNvSpPr txBox="1"/>
          <p:nvPr/>
        </p:nvSpPr>
        <p:spPr>
          <a:xfrm>
            <a:off x="4685289" y="1913685"/>
            <a:ext cx="3274576" cy="369332"/>
          </a:xfrm>
          <a:prstGeom prst="rect">
            <a:avLst/>
          </a:prstGeom>
          <a:noFill/>
        </p:spPr>
        <p:txBody>
          <a:bodyPr wrap="square" rtlCol="0">
            <a:spAutoFit/>
          </a:bodyPr>
          <a:lstStyle/>
          <a:p>
            <a:pPr algn="ctr"/>
            <a:r>
              <a:rPr lang="en-US" dirty="0">
                <a:solidFill>
                  <a:schemeClr val="bg1"/>
                </a:solidFill>
              </a:rPr>
              <a:t>Default</a:t>
            </a:r>
          </a:p>
        </p:txBody>
      </p:sp>
      <p:sp>
        <p:nvSpPr>
          <p:cNvPr id="14" name="TextBox 13">
            <a:extLst>
              <a:ext uri="{FF2B5EF4-FFF2-40B4-BE49-F238E27FC236}">
                <a16:creationId xmlns:a16="http://schemas.microsoft.com/office/drawing/2014/main" id="{438AE7A7-01BC-4B20-AC86-AEE4F42E2498}"/>
              </a:ext>
            </a:extLst>
          </p:cNvPr>
          <p:cNvSpPr txBox="1"/>
          <p:nvPr/>
        </p:nvSpPr>
        <p:spPr>
          <a:xfrm>
            <a:off x="8656528" y="1913685"/>
            <a:ext cx="3274576" cy="369332"/>
          </a:xfrm>
          <a:prstGeom prst="rect">
            <a:avLst/>
          </a:prstGeom>
          <a:noFill/>
        </p:spPr>
        <p:txBody>
          <a:bodyPr wrap="square" rtlCol="0">
            <a:spAutoFit/>
          </a:bodyPr>
          <a:lstStyle/>
          <a:p>
            <a:pPr algn="ctr"/>
            <a:r>
              <a:rPr lang="en-US" dirty="0">
                <a:solidFill>
                  <a:schemeClr val="bg1"/>
                </a:solidFill>
              </a:rPr>
              <a:t>Optimized</a:t>
            </a:r>
          </a:p>
        </p:txBody>
      </p:sp>
      <p:pic>
        <p:nvPicPr>
          <p:cNvPr id="13" name="Audio 12">
            <a:hlinkClick r:id="" action="ppaction://media"/>
            <a:extLst>
              <a:ext uri="{FF2B5EF4-FFF2-40B4-BE49-F238E27FC236}">
                <a16:creationId xmlns:a16="http://schemas.microsoft.com/office/drawing/2014/main" id="{3909C48D-040F-41E0-936B-568FD57C6D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43508" y="5795958"/>
            <a:ext cx="406400" cy="406400"/>
          </a:xfrm>
          <a:prstGeom prst="rect">
            <a:avLst/>
          </a:prstGeom>
        </p:spPr>
      </p:pic>
    </p:spTree>
    <p:extLst>
      <p:ext uri="{BB962C8B-B14F-4D97-AF65-F5344CB8AC3E}">
        <p14:creationId xmlns:p14="http://schemas.microsoft.com/office/powerpoint/2010/main" val="3322372363"/>
      </p:ext>
    </p:extLst>
  </p:cSld>
  <p:clrMapOvr>
    <a:masterClrMapping/>
  </p:clrMapOvr>
  <mc:AlternateContent xmlns:mc="http://schemas.openxmlformats.org/markup-compatibility/2006" xmlns:p14="http://schemas.microsoft.com/office/powerpoint/2010/main">
    <mc:Choice Requires="p14">
      <p:transition spd="slow" p14:dur="2000" advTm="59256"/>
    </mc:Choice>
    <mc:Fallback xmlns="">
      <p:transition spd="slow" advTm="5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F3963993-B7E4-5E45-99F1-1E9FD8A78443}"/>
              </a:ext>
            </a:extLst>
          </p:cNvPr>
          <p:cNvSpPr>
            <a:spLocks noGrp="1"/>
          </p:cNvSpPr>
          <p:nvPr>
            <p:ph sz="half" idx="13"/>
          </p:nvPr>
        </p:nvSpPr>
        <p:spPr>
          <a:xfrm>
            <a:off x="520698" y="1576552"/>
            <a:ext cx="10515164" cy="4541673"/>
          </a:xfrm>
        </p:spPr>
        <p:txBody>
          <a:bodyPr>
            <a:normAutofit/>
          </a:bodyPr>
          <a:lstStyle/>
          <a:p>
            <a:pPr lvl="1">
              <a:buClr>
                <a:srgbClr val="FFC000"/>
              </a:buClr>
            </a:pPr>
            <a:r>
              <a:rPr lang="en-US" sz="1800" dirty="0"/>
              <a:t>Previous winners were important</a:t>
            </a:r>
          </a:p>
          <a:p>
            <a:pPr lvl="1">
              <a:buClr>
                <a:srgbClr val="FFC000"/>
              </a:buClr>
            </a:pPr>
            <a:r>
              <a:rPr lang="en-US" sz="1800" dirty="0"/>
              <a:t>Race also and indicator</a:t>
            </a:r>
          </a:p>
          <a:p>
            <a:pPr lvl="1">
              <a:buClr>
                <a:srgbClr val="FFC000"/>
              </a:buClr>
            </a:pPr>
            <a:r>
              <a:rPr lang="en-US" sz="1800" dirty="0"/>
              <a:t>Violent Crimes and HIV rate were interesting.</a:t>
            </a:r>
          </a:p>
          <a:p>
            <a:pPr marL="457200" lvl="1" indent="0">
              <a:buNone/>
            </a:pPr>
            <a:endParaRPr lang="en-US" sz="1800" dirty="0"/>
          </a:p>
        </p:txBody>
      </p:sp>
      <p:sp>
        <p:nvSpPr>
          <p:cNvPr id="6" name="Footer Placeholder 5">
            <a:extLst>
              <a:ext uri="{FF2B5EF4-FFF2-40B4-BE49-F238E27FC236}">
                <a16:creationId xmlns:a16="http://schemas.microsoft.com/office/drawing/2014/main" id="{35D32E21-FAC1-3C48-A70A-C8752E169260}"/>
              </a:ext>
            </a:extLst>
          </p:cNvPr>
          <p:cNvSpPr>
            <a:spLocks noGrp="1"/>
          </p:cNvSpPr>
          <p:nvPr>
            <p:ph type="ftr" sz="quarter" idx="17"/>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C47DEF45-D2D5-C246-9349-81AC37D5340F}"/>
              </a:ext>
            </a:extLst>
          </p:cNvPr>
          <p:cNvSpPr>
            <a:spLocks noGrp="1"/>
          </p:cNvSpPr>
          <p:nvPr>
            <p:ph type="sldNum" sz="quarter" idx="18"/>
          </p:nvPr>
        </p:nvSpPr>
        <p:spPr/>
        <p:txBody>
          <a:bodyPr/>
          <a:lstStyle/>
          <a:p>
            <a:fld id="{8699F50C-BE38-4BD0-BA84-9B090E1F2B9B}" type="slidenum">
              <a:rPr lang="en-US" noProof="0" smtClean="0"/>
              <a:t>11</a:t>
            </a:fld>
            <a:endParaRPr lang="en-US" noProof="0" dirty="0"/>
          </a:p>
        </p:txBody>
      </p:sp>
      <p:sp>
        <p:nvSpPr>
          <p:cNvPr id="28" name="Title 27">
            <a:extLst>
              <a:ext uri="{FF2B5EF4-FFF2-40B4-BE49-F238E27FC236}">
                <a16:creationId xmlns:a16="http://schemas.microsoft.com/office/drawing/2014/main" id="{41DF72AB-4B2C-474B-B15F-A4AB4A4E629D}"/>
              </a:ext>
            </a:extLst>
          </p:cNvPr>
          <p:cNvSpPr>
            <a:spLocks noGrp="1"/>
          </p:cNvSpPr>
          <p:nvPr>
            <p:ph type="title"/>
          </p:nvPr>
        </p:nvSpPr>
        <p:spPr/>
        <p:txBody>
          <a:bodyPr>
            <a:normAutofit fontScale="90000"/>
          </a:bodyPr>
          <a:lstStyle/>
          <a:p>
            <a:r>
              <a:rPr lang="en-US" dirty="0"/>
              <a:t>Random Forest Important Variables</a:t>
            </a:r>
          </a:p>
        </p:txBody>
      </p:sp>
      <p:pic>
        <p:nvPicPr>
          <p:cNvPr id="10" name="Picture 9">
            <a:extLst>
              <a:ext uri="{FF2B5EF4-FFF2-40B4-BE49-F238E27FC236}">
                <a16:creationId xmlns:a16="http://schemas.microsoft.com/office/drawing/2014/main" id="{AA970A2F-692E-E94A-AC9E-D7DF8E3CB9E4}"/>
              </a:ext>
            </a:extLst>
          </p:cNvPr>
          <p:cNvPicPr>
            <a:picLocks noChangeAspect="1"/>
          </p:cNvPicPr>
          <p:nvPr/>
        </p:nvPicPr>
        <p:blipFill>
          <a:blip r:embed="rId4"/>
          <a:stretch>
            <a:fillRect/>
          </a:stretch>
        </p:blipFill>
        <p:spPr>
          <a:xfrm>
            <a:off x="5679206" y="1576552"/>
            <a:ext cx="6100403" cy="2532993"/>
          </a:xfrm>
          <a:prstGeom prst="rect">
            <a:avLst/>
          </a:prstGeom>
        </p:spPr>
      </p:pic>
      <p:pic>
        <p:nvPicPr>
          <p:cNvPr id="2" name="Audio 1">
            <a:hlinkClick r:id="" action="ppaction://media"/>
            <a:extLst>
              <a:ext uri="{FF2B5EF4-FFF2-40B4-BE49-F238E27FC236}">
                <a16:creationId xmlns:a16="http://schemas.microsoft.com/office/drawing/2014/main" id="{6537E8C4-E5F9-4C75-A7E0-24DEBA0AA9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8678" y="5915025"/>
            <a:ext cx="406400" cy="406400"/>
          </a:xfrm>
          <a:prstGeom prst="rect">
            <a:avLst/>
          </a:prstGeom>
        </p:spPr>
      </p:pic>
    </p:spTree>
    <p:extLst>
      <p:ext uri="{BB962C8B-B14F-4D97-AF65-F5344CB8AC3E}">
        <p14:creationId xmlns:p14="http://schemas.microsoft.com/office/powerpoint/2010/main" val="3812683555"/>
      </p:ext>
    </p:extLst>
  </p:cSld>
  <p:clrMapOvr>
    <a:masterClrMapping/>
  </p:clrMapOvr>
  <mc:AlternateContent xmlns:mc="http://schemas.openxmlformats.org/markup-compatibility/2006" xmlns:p14="http://schemas.microsoft.com/office/powerpoint/2010/main">
    <mc:Choice Requires="p14">
      <p:transition spd="slow" p14:dur="2000" advTm="19878"/>
    </mc:Choice>
    <mc:Fallback xmlns="">
      <p:transition spd="slow" advTm="19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F3963993-B7E4-5E45-99F1-1E9FD8A78443}"/>
              </a:ext>
            </a:extLst>
          </p:cNvPr>
          <p:cNvSpPr>
            <a:spLocks noGrp="1"/>
          </p:cNvSpPr>
          <p:nvPr>
            <p:ph sz="half" idx="13"/>
          </p:nvPr>
        </p:nvSpPr>
        <p:spPr>
          <a:xfrm>
            <a:off x="520698" y="1576552"/>
            <a:ext cx="10515164" cy="4541673"/>
          </a:xfrm>
        </p:spPr>
        <p:txBody>
          <a:bodyPr>
            <a:normAutofit/>
          </a:bodyPr>
          <a:lstStyle/>
          <a:p>
            <a:pPr>
              <a:buClr>
                <a:srgbClr val="FFC000"/>
              </a:buClr>
            </a:pPr>
            <a:r>
              <a:rPr lang="en-US" sz="2200" dirty="0"/>
              <a:t>The best value of k was found to be k = 35</a:t>
            </a:r>
          </a:p>
          <a:p>
            <a:pPr>
              <a:buClr>
                <a:srgbClr val="FFC000"/>
              </a:buClr>
            </a:pPr>
            <a:r>
              <a:rPr lang="en-US" sz="2200" dirty="0"/>
              <a:t>Initial results using this k-value were good, but hopefully could be improved by using grid search</a:t>
            </a:r>
          </a:p>
        </p:txBody>
      </p:sp>
      <p:sp>
        <p:nvSpPr>
          <p:cNvPr id="6" name="Footer Placeholder 5">
            <a:extLst>
              <a:ext uri="{FF2B5EF4-FFF2-40B4-BE49-F238E27FC236}">
                <a16:creationId xmlns:a16="http://schemas.microsoft.com/office/drawing/2014/main" id="{35D32E21-FAC1-3C48-A70A-C8752E169260}"/>
              </a:ext>
            </a:extLst>
          </p:cNvPr>
          <p:cNvSpPr>
            <a:spLocks noGrp="1"/>
          </p:cNvSpPr>
          <p:nvPr>
            <p:ph type="ftr" sz="quarter" idx="17"/>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C47DEF45-D2D5-C246-9349-81AC37D5340F}"/>
              </a:ext>
            </a:extLst>
          </p:cNvPr>
          <p:cNvSpPr>
            <a:spLocks noGrp="1"/>
          </p:cNvSpPr>
          <p:nvPr>
            <p:ph type="sldNum" sz="quarter" idx="18"/>
          </p:nvPr>
        </p:nvSpPr>
        <p:spPr/>
        <p:txBody>
          <a:bodyPr/>
          <a:lstStyle/>
          <a:p>
            <a:fld id="{8699F50C-BE38-4BD0-BA84-9B090E1F2B9B}" type="slidenum">
              <a:rPr lang="en-US" noProof="0" smtClean="0"/>
              <a:t>12</a:t>
            </a:fld>
            <a:endParaRPr lang="en-US" noProof="0" dirty="0"/>
          </a:p>
        </p:txBody>
      </p:sp>
      <p:sp>
        <p:nvSpPr>
          <p:cNvPr id="28" name="Title 27">
            <a:extLst>
              <a:ext uri="{FF2B5EF4-FFF2-40B4-BE49-F238E27FC236}">
                <a16:creationId xmlns:a16="http://schemas.microsoft.com/office/drawing/2014/main" id="{41DF72AB-4B2C-474B-B15F-A4AB4A4E629D}"/>
              </a:ext>
            </a:extLst>
          </p:cNvPr>
          <p:cNvSpPr>
            <a:spLocks noGrp="1"/>
          </p:cNvSpPr>
          <p:nvPr>
            <p:ph type="title"/>
          </p:nvPr>
        </p:nvSpPr>
        <p:spPr/>
        <p:txBody>
          <a:bodyPr>
            <a:normAutofit/>
          </a:bodyPr>
          <a:lstStyle/>
          <a:p>
            <a:r>
              <a:rPr lang="en-US" dirty="0"/>
              <a:t>K-Nearest Neighbors</a:t>
            </a:r>
          </a:p>
        </p:txBody>
      </p:sp>
      <p:pic>
        <p:nvPicPr>
          <p:cNvPr id="4" name="Picture 3">
            <a:extLst>
              <a:ext uri="{FF2B5EF4-FFF2-40B4-BE49-F238E27FC236}">
                <a16:creationId xmlns:a16="http://schemas.microsoft.com/office/drawing/2014/main" id="{405AFF0E-00BF-0846-8109-77DC46813FA9}"/>
              </a:ext>
            </a:extLst>
          </p:cNvPr>
          <p:cNvPicPr>
            <a:picLocks noChangeAspect="1"/>
          </p:cNvPicPr>
          <p:nvPr/>
        </p:nvPicPr>
        <p:blipFill>
          <a:blip r:embed="rId4"/>
          <a:stretch>
            <a:fillRect/>
          </a:stretch>
        </p:blipFill>
        <p:spPr>
          <a:xfrm>
            <a:off x="1617853" y="2811216"/>
            <a:ext cx="4160427" cy="2808288"/>
          </a:xfrm>
          <a:prstGeom prst="rect">
            <a:avLst/>
          </a:prstGeom>
        </p:spPr>
      </p:pic>
      <p:pic>
        <p:nvPicPr>
          <p:cNvPr id="5" name="Picture 4">
            <a:extLst>
              <a:ext uri="{FF2B5EF4-FFF2-40B4-BE49-F238E27FC236}">
                <a16:creationId xmlns:a16="http://schemas.microsoft.com/office/drawing/2014/main" id="{B7A2EBF8-C25A-064C-BAE7-56674CC72BCA}"/>
              </a:ext>
            </a:extLst>
          </p:cNvPr>
          <p:cNvPicPr>
            <a:picLocks noChangeAspect="1"/>
          </p:cNvPicPr>
          <p:nvPr/>
        </p:nvPicPr>
        <p:blipFill>
          <a:blip r:embed="rId5"/>
          <a:stretch>
            <a:fillRect/>
          </a:stretch>
        </p:blipFill>
        <p:spPr>
          <a:xfrm>
            <a:off x="6096000" y="3429000"/>
            <a:ext cx="3048000" cy="1600200"/>
          </a:xfrm>
          <a:prstGeom prst="rect">
            <a:avLst/>
          </a:prstGeom>
        </p:spPr>
      </p:pic>
      <p:pic>
        <p:nvPicPr>
          <p:cNvPr id="8" name="Audio Recording Nov 14, 2020 at 3:57:49 PM" descr="Audio Recording Nov 14, 2020 at 3:57:49 PM">
            <a:hlinkClick r:id="" action="ppaction://media"/>
            <a:extLst>
              <a:ext uri="{FF2B5EF4-FFF2-40B4-BE49-F238E27FC236}">
                <a16:creationId xmlns:a16="http://schemas.microsoft.com/office/drawing/2014/main" id="{29C80FE9-9C02-6E44-A6EC-DC7A8E43F7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2783" y="5726112"/>
            <a:ext cx="812800" cy="812800"/>
          </a:xfrm>
          <a:prstGeom prst="rect">
            <a:avLst/>
          </a:prstGeom>
        </p:spPr>
      </p:pic>
    </p:spTree>
    <p:extLst>
      <p:ext uri="{BB962C8B-B14F-4D97-AF65-F5344CB8AC3E}">
        <p14:creationId xmlns:p14="http://schemas.microsoft.com/office/powerpoint/2010/main" val="115928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F3963993-B7E4-5E45-99F1-1E9FD8A78443}"/>
              </a:ext>
            </a:extLst>
          </p:cNvPr>
          <p:cNvSpPr>
            <a:spLocks noGrp="1"/>
          </p:cNvSpPr>
          <p:nvPr>
            <p:ph sz="half" idx="13"/>
          </p:nvPr>
        </p:nvSpPr>
        <p:spPr>
          <a:xfrm>
            <a:off x="520698" y="1576552"/>
            <a:ext cx="10515164" cy="4541673"/>
          </a:xfrm>
        </p:spPr>
        <p:txBody>
          <a:bodyPr>
            <a:normAutofit lnSpcReduction="10000"/>
          </a:bodyPr>
          <a:lstStyle/>
          <a:p>
            <a:pPr>
              <a:buClr>
                <a:srgbClr val="FFC000"/>
              </a:buClr>
            </a:pPr>
            <a:r>
              <a:rPr lang="en-US" sz="2200" dirty="0"/>
              <a:t>After completing grid search, best parameters were found to be using Manhattan distance, 15 neighbors, and uniform weights</a:t>
            </a:r>
          </a:p>
          <a:p>
            <a:pPr>
              <a:buClr>
                <a:srgbClr val="FFC000"/>
              </a:buClr>
            </a:pPr>
            <a:endParaRPr lang="en-US" sz="2200" dirty="0"/>
          </a:p>
          <a:p>
            <a:pPr>
              <a:buClr>
                <a:srgbClr val="FFC000"/>
              </a:buClr>
            </a:pPr>
            <a:endParaRPr lang="en-US" sz="2200" dirty="0"/>
          </a:p>
          <a:p>
            <a:pPr>
              <a:buClr>
                <a:srgbClr val="FFC000"/>
              </a:buClr>
            </a:pPr>
            <a:endParaRPr lang="en-US" sz="2200" dirty="0"/>
          </a:p>
          <a:p>
            <a:pPr>
              <a:buClr>
                <a:srgbClr val="FFC000"/>
              </a:buClr>
            </a:pPr>
            <a:endParaRPr lang="en-US" sz="2200" dirty="0"/>
          </a:p>
          <a:p>
            <a:pPr>
              <a:buClr>
                <a:srgbClr val="FFC000"/>
              </a:buClr>
            </a:pPr>
            <a:endParaRPr lang="en-US" sz="2200" dirty="0"/>
          </a:p>
          <a:p>
            <a:pPr>
              <a:buClr>
                <a:srgbClr val="FFC000"/>
              </a:buClr>
            </a:pPr>
            <a:endParaRPr lang="en-US" sz="2200" dirty="0"/>
          </a:p>
          <a:p>
            <a:pPr>
              <a:buClr>
                <a:srgbClr val="FFC000"/>
              </a:buClr>
            </a:pPr>
            <a:endParaRPr lang="en-US" sz="2200" dirty="0"/>
          </a:p>
          <a:p>
            <a:pPr>
              <a:buClr>
                <a:srgbClr val="FFC000"/>
              </a:buClr>
            </a:pPr>
            <a:r>
              <a:rPr lang="en-US" sz="2200" dirty="0"/>
              <a:t>Feature importance using permutation importance found that 2012 winner, 2008 winner, infant mortality, African American population, and median age were the top 5 most influential variables</a:t>
            </a:r>
          </a:p>
        </p:txBody>
      </p:sp>
      <p:sp>
        <p:nvSpPr>
          <p:cNvPr id="6" name="Footer Placeholder 5">
            <a:extLst>
              <a:ext uri="{FF2B5EF4-FFF2-40B4-BE49-F238E27FC236}">
                <a16:creationId xmlns:a16="http://schemas.microsoft.com/office/drawing/2014/main" id="{35D32E21-FAC1-3C48-A70A-C8752E169260}"/>
              </a:ext>
            </a:extLst>
          </p:cNvPr>
          <p:cNvSpPr>
            <a:spLocks noGrp="1"/>
          </p:cNvSpPr>
          <p:nvPr>
            <p:ph type="ftr" sz="quarter" idx="17"/>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C47DEF45-D2D5-C246-9349-81AC37D5340F}"/>
              </a:ext>
            </a:extLst>
          </p:cNvPr>
          <p:cNvSpPr>
            <a:spLocks noGrp="1"/>
          </p:cNvSpPr>
          <p:nvPr>
            <p:ph type="sldNum" sz="quarter" idx="18"/>
          </p:nvPr>
        </p:nvSpPr>
        <p:spPr/>
        <p:txBody>
          <a:bodyPr/>
          <a:lstStyle/>
          <a:p>
            <a:fld id="{8699F50C-BE38-4BD0-BA84-9B090E1F2B9B}" type="slidenum">
              <a:rPr lang="en-US" noProof="0" smtClean="0"/>
              <a:t>13</a:t>
            </a:fld>
            <a:endParaRPr lang="en-US" noProof="0" dirty="0"/>
          </a:p>
        </p:txBody>
      </p:sp>
      <p:sp>
        <p:nvSpPr>
          <p:cNvPr id="28" name="Title 27">
            <a:extLst>
              <a:ext uri="{FF2B5EF4-FFF2-40B4-BE49-F238E27FC236}">
                <a16:creationId xmlns:a16="http://schemas.microsoft.com/office/drawing/2014/main" id="{41DF72AB-4B2C-474B-B15F-A4AB4A4E629D}"/>
              </a:ext>
            </a:extLst>
          </p:cNvPr>
          <p:cNvSpPr>
            <a:spLocks noGrp="1"/>
          </p:cNvSpPr>
          <p:nvPr>
            <p:ph type="title"/>
          </p:nvPr>
        </p:nvSpPr>
        <p:spPr/>
        <p:txBody>
          <a:bodyPr>
            <a:normAutofit/>
          </a:bodyPr>
          <a:lstStyle/>
          <a:p>
            <a:r>
              <a:rPr lang="en-US" dirty="0"/>
              <a:t>K-Nearest Neighbors</a:t>
            </a:r>
          </a:p>
        </p:txBody>
      </p:sp>
      <p:pic>
        <p:nvPicPr>
          <p:cNvPr id="5" name="Picture 4">
            <a:extLst>
              <a:ext uri="{FF2B5EF4-FFF2-40B4-BE49-F238E27FC236}">
                <a16:creationId xmlns:a16="http://schemas.microsoft.com/office/drawing/2014/main" id="{407A23CC-2EA0-9C4F-AEF8-CC26FC442B5C}"/>
              </a:ext>
            </a:extLst>
          </p:cNvPr>
          <p:cNvPicPr>
            <a:picLocks noChangeAspect="1"/>
          </p:cNvPicPr>
          <p:nvPr/>
        </p:nvPicPr>
        <p:blipFill>
          <a:blip r:embed="rId4"/>
          <a:stretch>
            <a:fillRect/>
          </a:stretch>
        </p:blipFill>
        <p:spPr>
          <a:xfrm>
            <a:off x="1726910" y="2280800"/>
            <a:ext cx="3694103" cy="2532555"/>
          </a:xfrm>
          <a:prstGeom prst="rect">
            <a:avLst/>
          </a:prstGeom>
        </p:spPr>
      </p:pic>
      <p:pic>
        <p:nvPicPr>
          <p:cNvPr id="8" name="Picture 7">
            <a:extLst>
              <a:ext uri="{FF2B5EF4-FFF2-40B4-BE49-F238E27FC236}">
                <a16:creationId xmlns:a16="http://schemas.microsoft.com/office/drawing/2014/main" id="{C9B5F7EB-47EC-4344-91C2-708E33A40F5B}"/>
              </a:ext>
            </a:extLst>
          </p:cNvPr>
          <p:cNvPicPr>
            <a:picLocks noChangeAspect="1"/>
          </p:cNvPicPr>
          <p:nvPr/>
        </p:nvPicPr>
        <p:blipFill>
          <a:blip r:embed="rId5"/>
          <a:stretch>
            <a:fillRect/>
          </a:stretch>
        </p:blipFill>
        <p:spPr>
          <a:xfrm>
            <a:off x="5976363" y="2705100"/>
            <a:ext cx="3060700" cy="1447800"/>
          </a:xfrm>
          <a:prstGeom prst="rect">
            <a:avLst/>
          </a:prstGeom>
        </p:spPr>
      </p:pic>
      <p:pic>
        <p:nvPicPr>
          <p:cNvPr id="9" name="Audio Recording Nov 14, 2020 at 4:07:19 PM" descr="Audio Recording Nov 14, 2020 at 4:07:19 PM">
            <a:hlinkClick r:id="" action="ppaction://media"/>
            <a:extLst>
              <a:ext uri="{FF2B5EF4-FFF2-40B4-BE49-F238E27FC236}">
                <a16:creationId xmlns:a16="http://schemas.microsoft.com/office/drawing/2014/main" id="{D4EB0102-FECC-524F-BBDC-CB36E76A30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3338" y="5836172"/>
            <a:ext cx="812800" cy="812800"/>
          </a:xfrm>
          <a:prstGeom prst="rect">
            <a:avLst/>
          </a:prstGeom>
        </p:spPr>
      </p:pic>
    </p:spTree>
    <p:extLst>
      <p:ext uri="{BB962C8B-B14F-4D97-AF65-F5344CB8AC3E}">
        <p14:creationId xmlns:p14="http://schemas.microsoft.com/office/powerpoint/2010/main" val="32940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68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F3963993-B7E4-5E45-99F1-1E9FD8A78443}"/>
              </a:ext>
            </a:extLst>
          </p:cNvPr>
          <p:cNvSpPr>
            <a:spLocks noGrp="1"/>
          </p:cNvSpPr>
          <p:nvPr>
            <p:ph sz="half" idx="13"/>
          </p:nvPr>
        </p:nvSpPr>
        <p:spPr>
          <a:xfrm>
            <a:off x="520698" y="1576552"/>
            <a:ext cx="10515164" cy="4541673"/>
          </a:xfrm>
        </p:spPr>
        <p:txBody>
          <a:bodyPr>
            <a:normAutofit/>
          </a:bodyPr>
          <a:lstStyle/>
          <a:p>
            <a:pPr lvl="1">
              <a:buClr>
                <a:srgbClr val="FFC000"/>
              </a:buClr>
            </a:pPr>
            <a:r>
              <a:rPr lang="en-US" sz="1800" dirty="0"/>
              <a:t>Support Vector Classifier with Fitted with Standardized value and Kernel PCAs</a:t>
            </a:r>
          </a:p>
          <a:p>
            <a:pPr lvl="1">
              <a:buClr>
                <a:srgbClr val="FFC000"/>
              </a:buClr>
            </a:pPr>
            <a:r>
              <a:rPr lang="en-US" sz="1800" dirty="0"/>
              <a:t>Hyperparameter tuning on C and Gamma </a:t>
            </a:r>
          </a:p>
          <a:p>
            <a:pPr lvl="1">
              <a:buClr>
                <a:srgbClr val="FFC000"/>
              </a:buClr>
            </a:pPr>
            <a:r>
              <a:rPr lang="en-US" sz="1800" dirty="0"/>
              <a:t>The Best Model: </a:t>
            </a:r>
          </a:p>
          <a:p>
            <a:pPr lvl="2">
              <a:buClr>
                <a:srgbClr val="FFC000"/>
              </a:buClr>
            </a:pPr>
            <a:r>
              <a:rPr lang="en-US" sz="1600" b="1" dirty="0"/>
              <a:t>kernel ='</a:t>
            </a:r>
            <a:r>
              <a:rPr lang="en-US" sz="1600" b="1" dirty="0" err="1"/>
              <a:t>rbf</a:t>
            </a:r>
            <a:r>
              <a:rPr lang="en-US" sz="1600" b="1" dirty="0"/>
              <a:t>’, C =1000, Gamma= 0.0001, </a:t>
            </a:r>
            <a:r>
              <a:rPr lang="en-US" sz="1600" b="1" dirty="0" err="1"/>
              <a:t>class_weight</a:t>
            </a:r>
            <a:r>
              <a:rPr lang="en-US" sz="1600" b="1" dirty="0"/>
              <a:t> = {0: 3, 1: 0.5}</a:t>
            </a:r>
          </a:p>
          <a:p>
            <a:pPr marL="457200" lvl="1" indent="0">
              <a:buNone/>
            </a:pPr>
            <a:endParaRPr lang="en-US" sz="1800" dirty="0"/>
          </a:p>
        </p:txBody>
      </p:sp>
      <p:sp>
        <p:nvSpPr>
          <p:cNvPr id="6" name="Footer Placeholder 5">
            <a:extLst>
              <a:ext uri="{FF2B5EF4-FFF2-40B4-BE49-F238E27FC236}">
                <a16:creationId xmlns:a16="http://schemas.microsoft.com/office/drawing/2014/main" id="{35D32E21-FAC1-3C48-A70A-C8752E169260}"/>
              </a:ext>
            </a:extLst>
          </p:cNvPr>
          <p:cNvSpPr>
            <a:spLocks noGrp="1"/>
          </p:cNvSpPr>
          <p:nvPr>
            <p:ph type="ftr" sz="quarter" idx="17"/>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C47DEF45-D2D5-C246-9349-81AC37D5340F}"/>
              </a:ext>
            </a:extLst>
          </p:cNvPr>
          <p:cNvSpPr>
            <a:spLocks noGrp="1"/>
          </p:cNvSpPr>
          <p:nvPr>
            <p:ph type="sldNum" sz="quarter" idx="18"/>
          </p:nvPr>
        </p:nvSpPr>
        <p:spPr/>
        <p:txBody>
          <a:bodyPr/>
          <a:lstStyle/>
          <a:p>
            <a:fld id="{8699F50C-BE38-4BD0-BA84-9B090E1F2B9B}" type="slidenum">
              <a:rPr lang="en-US" noProof="0" smtClean="0"/>
              <a:t>14</a:t>
            </a:fld>
            <a:endParaRPr lang="en-US" noProof="0" dirty="0"/>
          </a:p>
        </p:txBody>
      </p:sp>
      <p:sp>
        <p:nvSpPr>
          <p:cNvPr id="28" name="Title 27">
            <a:extLst>
              <a:ext uri="{FF2B5EF4-FFF2-40B4-BE49-F238E27FC236}">
                <a16:creationId xmlns:a16="http://schemas.microsoft.com/office/drawing/2014/main" id="{41DF72AB-4B2C-474B-B15F-A4AB4A4E629D}"/>
              </a:ext>
            </a:extLst>
          </p:cNvPr>
          <p:cNvSpPr>
            <a:spLocks noGrp="1"/>
          </p:cNvSpPr>
          <p:nvPr>
            <p:ph type="title"/>
          </p:nvPr>
        </p:nvSpPr>
        <p:spPr/>
        <p:txBody>
          <a:bodyPr>
            <a:normAutofit/>
          </a:bodyPr>
          <a:lstStyle/>
          <a:p>
            <a:r>
              <a:rPr lang="en-US" dirty="0"/>
              <a:t>SVC</a:t>
            </a:r>
          </a:p>
        </p:txBody>
      </p:sp>
      <p:pic>
        <p:nvPicPr>
          <p:cNvPr id="8" name="Picture 7" descr="Chart, histogram&#10;&#10;Description automatically generated">
            <a:extLst>
              <a:ext uri="{FF2B5EF4-FFF2-40B4-BE49-F238E27FC236}">
                <a16:creationId xmlns:a16="http://schemas.microsoft.com/office/drawing/2014/main" id="{899C1D43-2771-A343-9182-AAA3FC0CF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893" y="3201606"/>
            <a:ext cx="3847905" cy="2274284"/>
          </a:xfrm>
          <a:prstGeom prst="rect">
            <a:avLst/>
          </a:prstGeom>
        </p:spPr>
      </p:pic>
      <p:sp>
        <p:nvSpPr>
          <p:cNvPr id="9" name="TextBox 8">
            <a:extLst>
              <a:ext uri="{FF2B5EF4-FFF2-40B4-BE49-F238E27FC236}">
                <a16:creationId xmlns:a16="http://schemas.microsoft.com/office/drawing/2014/main" id="{FDA2F0B1-A78C-AA4D-B119-F8624E4ED025}"/>
              </a:ext>
            </a:extLst>
          </p:cNvPr>
          <p:cNvSpPr txBox="1"/>
          <p:nvPr/>
        </p:nvSpPr>
        <p:spPr>
          <a:xfrm>
            <a:off x="905892" y="5654562"/>
            <a:ext cx="3847905" cy="523220"/>
          </a:xfrm>
          <a:prstGeom prst="rect">
            <a:avLst/>
          </a:prstGeom>
          <a:noFill/>
        </p:spPr>
        <p:txBody>
          <a:bodyPr wrap="square" rtlCol="0">
            <a:spAutoFit/>
          </a:bodyPr>
          <a:lstStyle/>
          <a:p>
            <a:pPr algn="ctr"/>
            <a:r>
              <a:rPr lang="en-US" sz="1400" dirty="0">
                <a:solidFill>
                  <a:schemeClr val="bg1"/>
                </a:solidFill>
              </a:rPr>
              <a:t>Assign more weight for class 0 (Minority) than class 1</a:t>
            </a:r>
          </a:p>
        </p:txBody>
      </p:sp>
      <p:sp>
        <p:nvSpPr>
          <p:cNvPr id="15" name="TextBox 14">
            <a:extLst>
              <a:ext uri="{FF2B5EF4-FFF2-40B4-BE49-F238E27FC236}">
                <a16:creationId xmlns:a16="http://schemas.microsoft.com/office/drawing/2014/main" id="{12632E9A-0E42-B34F-8942-FDC0BB9D2968}"/>
              </a:ext>
            </a:extLst>
          </p:cNvPr>
          <p:cNvSpPr txBox="1"/>
          <p:nvPr/>
        </p:nvSpPr>
        <p:spPr>
          <a:xfrm>
            <a:off x="5872565" y="4821516"/>
            <a:ext cx="5027509" cy="141577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1600" b="1" dirty="0"/>
              <a:t>Model Performance</a:t>
            </a:r>
          </a:p>
          <a:p>
            <a:pPr algn="ctr"/>
            <a:endParaRPr lang="en-US" sz="1400" dirty="0">
              <a:solidFill>
                <a:srgbClr val="4563F9"/>
              </a:solidFill>
            </a:endParaRPr>
          </a:p>
          <a:p>
            <a:r>
              <a:rPr lang="en-US" sz="1400" dirty="0">
                <a:solidFill>
                  <a:schemeClr val="bg1"/>
                </a:solidFill>
              </a:rPr>
              <a:t>   Overall Accuracy       96%</a:t>
            </a:r>
          </a:p>
          <a:p>
            <a:r>
              <a:rPr lang="en-US" sz="1400" dirty="0">
                <a:solidFill>
                  <a:schemeClr val="bg1"/>
                </a:solidFill>
              </a:rPr>
              <a:t>   Specificity                   90%       Sensitivity                  97%</a:t>
            </a:r>
          </a:p>
          <a:p>
            <a:r>
              <a:rPr lang="en-US" sz="1400" dirty="0">
                <a:solidFill>
                  <a:schemeClr val="bg1"/>
                </a:solidFill>
              </a:rPr>
              <a:t>   F1                                 98%      Precision rate             98%</a:t>
            </a:r>
          </a:p>
          <a:p>
            <a:endParaRPr lang="en-US" sz="1400" dirty="0">
              <a:solidFill>
                <a:srgbClr val="4563F9"/>
              </a:solidFill>
            </a:endParaRPr>
          </a:p>
        </p:txBody>
      </p:sp>
      <p:pic>
        <p:nvPicPr>
          <p:cNvPr id="16" name="Audio Recording Nov 12, 2020 at 3:06:47 AM" descr="Audio Recording Nov 12, 2020 at 3:06:47 AM">
            <a:hlinkClick r:id="" action="ppaction://media"/>
            <a:extLst>
              <a:ext uri="{FF2B5EF4-FFF2-40B4-BE49-F238E27FC236}">
                <a16:creationId xmlns:a16="http://schemas.microsoft.com/office/drawing/2014/main" id="{3482D4AC-AFF8-9345-806B-610A663799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3338" y="5949950"/>
            <a:ext cx="812800" cy="812800"/>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9D399B9D-92C3-EF47-AAFB-2CBFCD1B1F65}"/>
              </a:ext>
            </a:extLst>
          </p:cNvPr>
          <p:cNvPicPr>
            <a:picLocks noChangeAspect="1"/>
          </p:cNvPicPr>
          <p:nvPr/>
        </p:nvPicPr>
        <p:blipFill rotWithShape="1">
          <a:blip r:embed="rId6">
            <a:duotone>
              <a:schemeClr val="accent6">
                <a:shade val="45000"/>
                <a:satMod val="135000"/>
              </a:schemeClr>
              <a:prstClr val="white"/>
            </a:duotone>
          </a:blip>
          <a:srcRect l="5068" r="13682"/>
          <a:stretch/>
        </p:blipFill>
        <p:spPr>
          <a:xfrm>
            <a:off x="7961618" y="2578537"/>
            <a:ext cx="2938456" cy="2023424"/>
          </a:xfrm>
          <a:prstGeom prst="rect">
            <a:avLst/>
          </a:prstGeom>
        </p:spPr>
      </p:pic>
      <p:sp>
        <p:nvSpPr>
          <p:cNvPr id="4" name="TextBox 3">
            <a:extLst>
              <a:ext uri="{FF2B5EF4-FFF2-40B4-BE49-F238E27FC236}">
                <a16:creationId xmlns:a16="http://schemas.microsoft.com/office/drawing/2014/main" id="{D13527FB-3C47-1242-86FE-73E7C35EAC6F}"/>
              </a:ext>
            </a:extLst>
          </p:cNvPr>
          <p:cNvSpPr txBox="1"/>
          <p:nvPr/>
        </p:nvSpPr>
        <p:spPr>
          <a:xfrm>
            <a:off x="8469630" y="2209205"/>
            <a:ext cx="2263532" cy="369332"/>
          </a:xfrm>
          <a:prstGeom prst="rect">
            <a:avLst/>
          </a:prstGeom>
          <a:noFill/>
        </p:spPr>
        <p:txBody>
          <a:bodyPr wrap="square" rtlCol="0">
            <a:spAutoFit/>
          </a:bodyPr>
          <a:lstStyle/>
          <a:p>
            <a:r>
              <a:rPr lang="en-US" dirty="0">
                <a:solidFill>
                  <a:srgbClr val="FFC000"/>
                </a:solidFill>
              </a:rPr>
              <a:t>Confusion Matrix</a:t>
            </a:r>
          </a:p>
        </p:txBody>
      </p:sp>
    </p:spTree>
    <p:extLst>
      <p:ext uri="{BB962C8B-B14F-4D97-AF65-F5344CB8AC3E}">
        <p14:creationId xmlns:p14="http://schemas.microsoft.com/office/powerpoint/2010/main" val="105037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7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A05939-BB78-B84D-92DF-32EC0E8DAFF6}"/>
              </a:ext>
            </a:extLst>
          </p:cNvPr>
          <p:cNvSpPr>
            <a:spLocks noGrp="1"/>
          </p:cNvSpPr>
          <p:nvPr>
            <p:ph type="body" idx="1"/>
          </p:nvPr>
        </p:nvSpPr>
        <p:spPr/>
        <p:txBody>
          <a:bodyPr>
            <a:normAutofit/>
          </a:bodyPr>
          <a:lstStyle/>
          <a:p>
            <a:r>
              <a:rPr lang="en-US" sz="3200" b="0" u="sng" dirty="0">
                <a:solidFill>
                  <a:schemeClr val="bg1"/>
                </a:solidFill>
              </a:rPr>
              <a:t>Model Summary</a:t>
            </a:r>
          </a:p>
        </p:txBody>
      </p:sp>
      <p:sp>
        <p:nvSpPr>
          <p:cNvPr id="30" name="Content Placeholder 29">
            <a:extLst>
              <a:ext uri="{FF2B5EF4-FFF2-40B4-BE49-F238E27FC236}">
                <a16:creationId xmlns:a16="http://schemas.microsoft.com/office/drawing/2014/main" id="{F3963993-B7E4-5E45-99F1-1E9FD8A78443}"/>
              </a:ext>
            </a:extLst>
          </p:cNvPr>
          <p:cNvSpPr>
            <a:spLocks noGrp="1"/>
          </p:cNvSpPr>
          <p:nvPr>
            <p:ph sz="half" idx="13"/>
          </p:nvPr>
        </p:nvSpPr>
        <p:spPr/>
        <p:txBody>
          <a:bodyPr>
            <a:normAutofit/>
          </a:bodyPr>
          <a:lstStyle/>
          <a:p>
            <a:pPr>
              <a:buClr>
                <a:srgbClr val="FFC000"/>
              </a:buClr>
            </a:pPr>
            <a:r>
              <a:rPr lang="en-US" sz="2200" b="1" dirty="0">
                <a:solidFill>
                  <a:srgbClr val="FFC000"/>
                </a:solidFill>
              </a:rPr>
              <a:t>SVC with kernel RBF performs the best </a:t>
            </a:r>
          </a:p>
          <a:p>
            <a:pPr>
              <a:buClr>
                <a:srgbClr val="FFC000"/>
              </a:buClr>
            </a:pPr>
            <a:r>
              <a:rPr lang="en-US" sz="2200" dirty="0"/>
              <a:t>All models have high accuracy rate, F1, sensitivity </a:t>
            </a:r>
            <a:r>
              <a:rPr lang="en-US" sz="2200" b="1" dirty="0">
                <a:solidFill>
                  <a:srgbClr val="FFC000"/>
                </a:solidFill>
              </a:rPr>
              <a:t>over 90-95%</a:t>
            </a:r>
          </a:p>
          <a:p>
            <a:pPr>
              <a:buClr>
                <a:srgbClr val="FFC000"/>
              </a:buClr>
            </a:pPr>
            <a:r>
              <a:rPr lang="en-US" sz="2200" dirty="0"/>
              <a:t>Adjusting class weight to put more emphasis on the minority class has significantly improved the specificity </a:t>
            </a:r>
            <a:r>
              <a:rPr lang="en-US" sz="2200" b="1" dirty="0">
                <a:solidFill>
                  <a:srgbClr val="FFC000"/>
                </a:solidFill>
              </a:rPr>
              <a:t>(increase over 7%)</a:t>
            </a:r>
          </a:p>
          <a:p>
            <a:pPr>
              <a:buClr>
                <a:srgbClr val="FFC000"/>
              </a:buClr>
            </a:pPr>
            <a:r>
              <a:rPr lang="en-US" sz="2200" dirty="0"/>
              <a:t>All models are not overfitting as the accuracy rates of training and test sets are closed to each other </a:t>
            </a:r>
            <a:r>
              <a:rPr lang="en-US" sz="2200" b="1" dirty="0">
                <a:solidFill>
                  <a:srgbClr val="FFC000"/>
                </a:solidFill>
              </a:rPr>
              <a:t>(less than 1.5% gap)</a:t>
            </a:r>
            <a:endParaRPr lang="en-US" sz="1800" dirty="0"/>
          </a:p>
        </p:txBody>
      </p:sp>
      <p:sp>
        <p:nvSpPr>
          <p:cNvPr id="3" name="Text Placeholder 2">
            <a:extLst>
              <a:ext uri="{FF2B5EF4-FFF2-40B4-BE49-F238E27FC236}">
                <a16:creationId xmlns:a16="http://schemas.microsoft.com/office/drawing/2014/main" id="{E820857F-FCA1-1345-A033-85CAB871DFC2}"/>
              </a:ext>
            </a:extLst>
          </p:cNvPr>
          <p:cNvSpPr>
            <a:spLocks noGrp="1"/>
          </p:cNvSpPr>
          <p:nvPr>
            <p:ph type="body" sz="quarter" idx="14"/>
          </p:nvPr>
        </p:nvSpPr>
        <p:spPr/>
        <p:txBody>
          <a:bodyPr>
            <a:normAutofit/>
          </a:bodyPr>
          <a:lstStyle/>
          <a:p>
            <a:r>
              <a:rPr lang="en-US" sz="3200" u="sng" dirty="0">
                <a:solidFill>
                  <a:schemeClr val="bg1"/>
                </a:solidFill>
              </a:rPr>
              <a:t>Feature Importance</a:t>
            </a:r>
          </a:p>
        </p:txBody>
      </p:sp>
      <p:sp>
        <p:nvSpPr>
          <p:cNvPr id="4" name="Content Placeholder 3">
            <a:extLst>
              <a:ext uri="{FF2B5EF4-FFF2-40B4-BE49-F238E27FC236}">
                <a16:creationId xmlns:a16="http://schemas.microsoft.com/office/drawing/2014/main" id="{029047BC-D192-3A4F-9778-4E27BED483A5}"/>
              </a:ext>
            </a:extLst>
          </p:cNvPr>
          <p:cNvSpPr>
            <a:spLocks noGrp="1"/>
          </p:cNvSpPr>
          <p:nvPr>
            <p:ph sz="quarter" idx="15"/>
          </p:nvPr>
        </p:nvSpPr>
        <p:spPr/>
        <p:txBody>
          <a:bodyPr>
            <a:normAutofit/>
          </a:bodyPr>
          <a:lstStyle/>
          <a:p>
            <a:pPr>
              <a:buClr>
                <a:srgbClr val="FFC000"/>
              </a:buClr>
            </a:pPr>
            <a:r>
              <a:rPr lang="en-US" dirty="0"/>
              <a:t>The most important feature: the </a:t>
            </a:r>
            <a:r>
              <a:rPr lang="en-US" b="1" dirty="0">
                <a:solidFill>
                  <a:srgbClr val="EAB200"/>
                </a:solidFill>
              </a:rPr>
              <a:t>previous election results in 2012</a:t>
            </a:r>
            <a:r>
              <a:rPr lang="en-US" dirty="0"/>
              <a:t>.</a:t>
            </a:r>
          </a:p>
          <a:p>
            <a:pPr>
              <a:buClr>
                <a:srgbClr val="FFC000"/>
              </a:buClr>
            </a:pPr>
            <a:r>
              <a:rPr lang="en-US" dirty="0"/>
              <a:t>Demographic features related to </a:t>
            </a:r>
            <a:r>
              <a:rPr lang="en-US" b="1" dirty="0">
                <a:solidFill>
                  <a:srgbClr val="EAB200"/>
                </a:solidFill>
              </a:rPr>
              <a:t>race, education level, and median age</a:t>
            </a:r>
            <a:r>
              <a:rPr lang="en-US" dirty="0"/>
              <a:t> also have a high influence on the election outcome</a:t>
            </a:r>
          </a:p>
          <a:p>
            <a:pPr>
              <a:buClr>
                <a:srgbClr val="FFC000"/>
              </a:buClr>
            </a:pPr>
            <a:r>
              <a:rPr lang="en-US" b="1" dirty="0">
                <a:solidFill>
                  <a:srgbClr val="EAB200"/>
                </a:solidFill>
              </a:rPr>
              <a:t>County factors such as crime rate </a:t>
            </a:r>
            <a:r>
              <a:rPr lang="en-US" dirty="0"/>
              <a:t>has less influence on the election outcome</a:t>
            </a:r>
            <a:endParaRPr lang="en-US" b="1" dirty="0">
              <a:solidFill>
                <a:srgbClr val="FFC000"/>
              </a:solidFill>
            </a:endParaRPr>
          </a:p>
          <a:p>
            <a:endParaRPr lang="en-US" dirty="0"/>
          </a:p>
        </p:txBody>
      </p:sp>
      <p:sp>
        <p:nvSpPr>
          <p:cNvPr id="6" name="Footer Placeholder 5">
            <a:extLst>
              <a:ext uri="{FF2B5EF4-FFF2-40B4-BE49-F238E27FC236}">
                <a16:creationId xmlns:a16="http://schemas.microsoft.com/office/drawing/2014/main" id="{35D32E21-FAC1-3C48-A70A-C8752E169260}"/>
              </a:ext>
            </a:extLst>
          </p:cNvPr>
          <p:cNvSpPr>
            <a:spLocks noGrp="1"/>
          </p:cNvSpPr>
          <p:nvPr>
            <p:ph type="ftr" sz="quarter" idx="17"/>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C47DEF45-D2D5-C246-9349-81AC37D5340F}"/>
              </a:ext>
            </a:extLst>
          </p:cNvPr>
          <p:cNvSpPr>
            <a:spLocks noGrp="1"/>
          </p:cNvSpPr>
          <p:nvPr>
            <p:ph type="sldNum" sz="quarter" idx="18"/>
          </p:nvPr>
        </p:nvSpPr>
        <p:spPr/>
        <p:txBody>
          <a:bodyPr/>
          <a:lstStyle/>
          <a:p>
            <a:fld id="{8699F50C-BE38-4BD0-BA84-9B090E1F2B9B}" type="slidenum">
              <a:rPr lang="en-US" noProof="0" smtClean="0"/>
              <a:t>15</a:t>
            </a:fld>
            <a:endParaRPr lang="en-US" noProof="0" dirty="0"/>
          </a:p>
        </p:txBody>
      </p:sp>
      <p:sp>
        <p:nvSpPr>
          <p:cNvPr id="28" name="Title 27">
            <a:extLst>
              <a:ext uri="{FF2B5EF4-FFF2-40B4-BE49-F238E27FC236}">
                <a16:creationId xmlns:a16="http://schemas.microsoft.com/office/drawing/2014/main" id="{41DF72AB-4B2C-474B-B15F-A4AB4A4E629D}"/>
              </a:ext>
            </a:extLst>
          </p:cNvPr>
          <p:cNvSpPr>
            <a:spLocks noGrp="1"/>
          </p:cNvSpPr>
          <p:nvPr>
            <p:ph type="title"/>
          </p:nvPr>
        </p:nvSpPr>
        <p:spPr>
          <a:xfrm>
            <a:off x="520698" y="1185746"/>
            <a:ext cx="8333222" cy="1147969"/>
          </a:xfrm>
        </p:spPr>
        <p:txBody>
          <a:bodyPr>
            <a:normAutofit fontScale="90000"/>
          </a:bodyPr>
          <a:lstStyle/>
          <a:p>
            <a:r>
              <a:rPr lang="en-US" dirty="0"/>
              <a:t>Conclusion &amp;</a:t>
            </a:r>
            <a:br>
              <a:rPr lang="en-US" dirty="0"/>
            </a:br>
            <a:r>
              <a:rPr lang="en-US" dirty="0"/>
              <a:t>Research Outcomes</a:t>
            </a:r>
            <a:br>
              <a:rPr lang="en-US" dirty="0"/>
            </a:br>
            <a:endParaRPr lang="en-US" dirty="0"/>
          </a:p>
        </p:txBody>
      </p:sp>
      <p:pic>
        <p:nvPicPr>
          <p:cNvPr id="11" name="Audio Recording Nov 12, 2020 at 3:41:08 AM" descr="Audio Recording Nov 12, 2020 at 3:41:08 AM">
            <a:hlinkClick r:id="" action="ppaction://media"/>
            <a:extLst>
              <a:ext uri="{FF2B5EF4-FFF2-40B4-BE49-F238E27FC236}">
                <a16:creationId xmlns:a16="http://schemas.microsoft.com/office/drawing/2014/main" id="{1A127BBC-9E5D-FA4F-926D-DCAA2C15C3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38530" y="5951921"/>
            <a:ext cx="812800" cy="812800"/>
          </a:xfrm>
          <a:prstGeom prst="rect">
            <a:avLst/>
          </a:prstGeom>
        </p:spPr>
      </p:pic>
      <p:sp>
        <p:nvSpPr>
          <p:cNvPr id="9" name="TextBox 8">
            <a:extLst>
              <a:ext uri="{FF2B5EF4-FFF2-40B4-BE49-F238E27FC236}">
                <a16:creationId xmlns:a16="http://schemas.microsoft.com/office/drawing/2014/main" id="{101DE53B-3B22-344A-9855-1EA2F24A6627}"/>
              </a:ext>
            </a:extLst>
          </p:cNvPr>
          <p:cNvSpPr txBox="1"/>
          <p:nvPr/>
        </p:nvSpPr>
        <p:spPr>
          <a:xfrm>
            <a:off x="6272169" y="508498"/>
            <a:ext cx="5163502" cy="147732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chor="ctr">
            <a:spAutoFit/>
          </a:bodyPr>
          <a:lstStyle/>
          <a:p>
            <a:r>
              <a:rPr lang="en-US" sz="2400" dirty="0">
                <a:solidFill>
                  <a:schemeClr val="bg1"/>
                </a:solidFill>
              </a:rPr>
              <a:t>What variables overall are most important and least important to predicting the outcome of an election?</a:t>
            </a:r>
          </a:p>
          <a:p>
            <a:endParaRPr lang="en-US" dirty="0"/>
          </a:p>
        </p:txBody>
      </p:sp>
    </p:spTree>
    <p:extLst>
      <p:ext uri="{BB962C8B-B14F-4D97-AF65-F5344CB8AC3E}">
        <p14:creationId xmlns:p14="http://schemas.microsoft.com/office/powerpoint/2010/main" val="332324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8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CF1961-47CB-A14D-992A-7A78A59848C5}"/>
              </a:ext>
            </a:extLst>
          </p:cNvPr>
          <p:cNvSpPr>
            <a:spLocks noGrp="1"/>
          </p:cNvSpPr>
          <p:nvPr>
            <p:ph type="body" idx="1"/>
          </p:nvPr>
        </p:nvSpPr>
        <p:spPr>
          <a:xfrm>
            <a:off x="1046478" y="2002018"/>
            <a:ext cx="9537702" cy="781188"/>
          </a:xfrm>
        </p:spPr>
        <p:txBody>
          <a:bodyPr>
            <a:normAutofit fontScale="62500" lnSpcReduction="20000"/>
          </a:bodyPr>
          <a:lstStyle/>
          <a:p>
            <a:r>
              <a:rPr lang="en-US" b="0" dirty="0">
                <a:solidFill>
                  <a:schemeClr val="bg1"/>
                </a:solidFill>
              </a:rPr>
              <a:t> Dataset retrieved from: </a:t>
            </a:r>
          </a:p>
          <a:p>
            <a:r>
              <a:rPr lang="en-US" b="0" u="sng" dirty="0">
                <a:solidFill>
                  <a:srgbClr val="FFC000"/>
                </a:solidFill>
                <a:hlinkClick r:id="rId2">
                  <a:extLst>
                    <a:ext uri="{A12FA001-AC4F-418D-AE19-62706E023703}">
                      <ahyp:hlinkClr xmlns:ahyp="http://schemas.microsoft.com/office/drawing/2018/hyperlinkcolor" val="tx"/>
                    </a:ext>
                  </a:extLst>
                </a:hlinkClick>
              </a:rPr>
              <a:t>https://public.opendatasoft.com/explore/dataset/usa-2016-presidential-election-by-county/table/?disjunctive.state</a:t>
            </a:r>
            <a:r>
              <a:rPr lang="en-US" b="0" dirty="0">
                <a:solidFill>
                  <a:srgbClr val="FFC000"/>
                </a:solidFill>
              </a:rPr>
              <a:t>.</a:t>
            </a:r>
          </a:p>
        </p:txBody>
      </p:sp>
      <p:sp>
        <p:nvSpPr>
          <p:cNvPr id="7" name="Footer Placeholder 6">
            <a:extLst>
              <a:ext uri="{FF2B5EF4-FFF2-40B4-BE49-F238E27FC236}">
                <a16:creationId xmlns:a16="http://schemas.microsoft.com/office/drawing/2014/main" id="{B14A53F9-704E-594D-A848-28B7D873D08C}"/>
              </a:ext>
            </a:extLst>
          </p:cNvPr>
          <p:cNvSpPr>
            <a:spLocks noGrp="1"/>
          </p:cNvSpPr>
          <p:nvPr>
            <p:ph type="ftr" sz="quarter" idx="17"/>
          </p:nvPr>
        </p:nvSpPr>
        <p:spPr/>
        <p:txBody>
          <a:bodyPr/>
          <a:lstStyle/>
          <a:p>
            <a:r>
              <a:rPr lang="en-US" noProof="0"/>
              <a:t>Add a footer</a:t>
            </a:r>
            <a:endParaRPr lang="en-US" noProof="0" dirty="0"/>
          </a:p>
        </p:txBody>
      </p:sp>
      <p:sp>
        <p:nvSpPr>
          <p:cNvPr id="8" name="Slide Number Placeholder 7">
            <a:extLst>
              <a:ext uri="{FF2B5EF4-FFF2-40B4-BE49-F238E27FC236}">
                <a16:creationId xmlns:a16="http://schemas.microsoft.com/office/drawing/2014/main" id="{A003082A-BA7E-9443-9C85-C84553A1CEE3}"/>
              </a:ext>
            </a:extLst>
          </p:cNvPr>
          <p:cNvSpPr>
            <a:spLocks noGrp="1"/>
          </p:cNvSpPr>
          <p:nvPr>
            <p:ph type="sldNum" sz="quarter" idx="18"/>
          </p:nvPr>
        </p:nvSpPr>
        <p:spPr/>
        <p:txBody>
          <a:bodyPr/>
          <a:lstStyle/>
          <a:p>
            <a:fld id="{8699F50C-BE38-4BD0-BA84-9B090E1F2B9B}" type="slidenum">
              <a:rPr lang="en-US" noProof="0" smtClean="0"/>
              <a:t>16</a:t>
            </a:fld>
            <a:endParaRPr lang="en-US" noProof="0" dirty="0"/>
          </a:p>
        </p:txBody>
      </p:sp>
      <p:sp>
        <p:nvSpPr>
          <p:cNvPr id="9" name="Title 8">
            <a:extLst>
              <a:ext uri="{FF2B5EF4-FFF2-40B4-BE49-F238E27FC236}">
                <a16:creationId xmlns:a16="http://schemas.microsoft.com/office/drawing/2014/main" id="{A9DE59EA-0F94-DE47-9053-35B5F8EA5E76}"/>
              </a:ext>
            </a:extLst>
          </p:cNvPr>
          <p:cNvSpPr>
            <a:spLocks noGrp="1"/>
          </p:cNvSpPr>
          <p:nvPr>
            <p:ph type="title"/>
          </p:nvPr>
        </p:nvSpPr>
        <p:spPr>
          <a:xfrm>
            <a:off x="1046478" y="369048"/>
            <a:ext cx="8333222" cy="1147969"/>
          </a:xfrm>
        </p:spPr>
        <p:txBody>
          <a:bodyPr/>
          <a:lstStyle/>
          <a:p>
            <a:r>
              <a:rPr lang="en-US" dirty="0"/>
              <a:t>References</a:t>
            </a:r>
          </a:p>
        </p:txBody>
      </p:sp>
      <p:sp>
        <p:nvSpPr>
          <p:cNvPr id="10" name="Text Placeholder 1">
            <a:extLst>
              <a:ext uri="{FF2B5EF4-FFF2-40B4-BE49-F238E27FC236}">
                <a16:creationId xmlns:a16="http://schemas.microsoft.com/office/drawing/2014/main" id="{D0B07214-7E22-9D41-8AD9-9AD6322BEEB3}"/>
              </a:ext>
            </a:extLst>
          </p:cNvPr>
          <p:cNvSpPr txBox="1">
            <a:spLocks/>
          </p:cNvSpPr>
          <p:nvPr/>
        </p:nvSpPr>
        <p:spPr>
          <a:xfrm>
            <a:off x="1046478" y="3268207"/>
            <a:ext cx="9537702" cy="2799534"/>
          </a:xfrm>
          <a:prstGeom prst="rect">
            <a:avLst/>
          </a:prstGeom>
        </p:spPr>
        <p:txBody>
          <a:bodyPr anchor="b">
            <a:normAutofit fontScale="92500"/>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100" b="0" dirty="0">
                <a:solidFill>
                  <a:schemeClr val="bg1"/>
                </a:solidFill>
              </a:rPr>
              <a:t>[1]  Pew Research Center: </a:t>
            </a:r>
            <a:r>
              <a:rPr lang="en-US" sz="2100" b="0" i="1" dirty="0">
                <a:solidFill>
                  <a:srgbClr val="FFC000"/>
                </a:solidFill>
              </a:rPr>
              <a:t>An examination of the 2016 electorate, based on validated voters</a:t>
            </a:r>
            <a:r>
              <a:rPr lang="en-US" sz="2100" b="0" dirty="0">
                <a:solidFill>
                  <a:srgbClr val="FFC000"/>
                </a:solidFill>
              </a:rPr>
              <a:t> </a:t>
            </a:r>
            <a:r>
              <a:rPr lang="en-US" sz="2100" b="0" dirty="0">
                <a:solidFill>
                  <a:schemeClr val="bg1"/>
                </a:solidFill>
              </a:rPr>
              <a:t>August, 2018 retrieved from </a:t>
            </a:r>
            <a:r>
              <a:rPr lang="en-US" sz="2100" b="0" dirty="0">
                <a:solidFill>
                  <a:schemeClr val="bg1"/>
                </a:solidFill>
                <a:hlinkClick r:id="rId3">
                  <a:extLst>
                    <a:ext uri="{A12FA001-AC4F-418D-AE19-62706E023703}">
                      <ahyp:hlinkClr xmlns:ahyp="http://schemas.microsoft.com/office/drawing/2018/hyperlinkcolor" val="tx"/>
                    </a:ext>
                  </a:extLst>
                </a:hlinkClick>
              </a:rPr>
              <a:t>https://www.pewresearch.org/politics/2018/08/09/an-examination-of-the-2016-electorate-based-on-validated-voters/</a:t>
            </a:r>
            <a:endParaRPr lang="en-US" sz="2100" b="0" dirty="0">
              <a:solidFill>
                <a:schemeClr val="bg1"/>
              </a:solidFill>
            </a:endParaRPr>
          </a:p>
          <a:p>
            <a:endParaRPr lang="en-US" sz="2100" b="0" dirty="0">
              <a:solidFill>
                <a:schemeClr val="bg1"/>
              </a:solidFill>
            </a:endParaRPr>
          </a:p>
          <a:p>
            <a:r>
              <a:rPr lang="en-US" sz="2100" b="0" dirty="0">
                <a:solidFill>
                  <a:schemeClr val="bg1"/>
                </a:solidFill>
              </a:rPr>
              <a:t>[2] </a:t>
            </a:r>
            <a:r>
              <a:rPr lang="en-US" sz="2100" b="0" dirty="0" err="1">
                <a:solidFill>
                  <a:schemeClr val="bg1"/>
                </a:solidFill>
              </a:rPr>
              <a:t>Kurtbus</a:t>
            </a:r>
            <a:r>
              <a:rPr lang="en-US" sz="2100" b="0" dirty="0">
                <a:solidFill>
                  <a:schemeClr val="bg1"/>
                </a:solidFill>
              </a:rPr>
              <a:t> I., </a:t>
            </a:r>
            <a:r>
              <a:rPr lang="en-US" sz="2100" b="0" i="1" dirty="0">
                <a:solidFill>
                  <a:srgbClr val="FFC000"/>
                </a:solidFill>
              </a:rPr>
              <a:t>The Factors Influencing Voting Preferences in Local Elections An Empirical Study</a:t>
            </a:r>
            <a:r>
              <a:rPr lang="en-US" sz="2100" b="0" dirty="0">
                <a:solidFill>
                  <a:schemeClr val="bg1"/>
                </a:solidFill>
              </a:rPr>
              <a:t>. International Journal of Humanities and Social Science. Sep, 2015 retrieved from https://</a:t>
            </a:r>
            <a:r>
              <a:rPr lang="en-US" sz="2100" b="0" dirty="0" err="1">
                <a:solidFill>
                  <a:schemeClr val="bg1"/>
                </a:solidFill>
              </a:rPr>
              <a:t>www.researchgate.net</a:t>
            </a:r>
            <a:r>
              <a:rPr lang="en-US" sz="2100" b="0" dirty="0">
                <a:solidFill>
                  <a:schemeClr val="bg1"/>
                </a:solidFill>
              </a:rPr>
              <a:t>/publication/295095195_The_Factors_Influencing_Voting_Preferences_in_Local_Elections_An_Empirical_Study</a:t>
            </a:r>
          </a:p>
          <a:p>
            <a:endParaRPr lang="en-US" sz="1800" b="0" dirty="0">
              <a:solidFill>
                <a:schemeClr val="bg1"/>
              </a:solidFill>
            </a:endParaRPr>
          </a:p>
          <a:p>
            <a:endParaRPr lang="en-US" b="0" dirty="0">
              <a:solidFill>
                <a:schemeClr val="bg1"/>
              </a:solidFill>
            </a:endParaRPr>
          </a:p>
        </p:txBody>
      </p:sp>
    </p:spTree>
    <p:extLst>
      <p:ext uri="{BB962C8B-B14F-4D97-AF65-F5344CB8AC3E}">
        <p14:creationId xmlns:p14="http://schemas.microsoft.com/office/powerpoint/2010/main" val="221879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5F6B67-D898-B24F-8625-281CA0821BDB}"/>
              </a:ext>
            </a:extLst>
          </p:cNvPr>
          <p:cNvSpPr>
            <a:spLocks noGrp="1"/>
          </p:cNvSpPr>
          <p:nvPr>
            <p:ph type="title"/>
          </p:nvPr>
        </p:nvSpPr>
        <p:spPr>
          <a:xfrm>
            <a:off x="531378" y="770185"/>
            <a:ext cx="7342622" cy="1215566"/>
          </a:xfrm>
        </p:spPr>
        <p:txBody>
          <a:bodyPr>
            <a:normAutofit fontScale="90000"/>
          </a:bodyPr>
          <a:lstStyle/>
          <a:p>
            <a:r>
              <a:rPr lang="en-US" dirty="0"/>
              <a:t>ABSTRACT &amp; </a:t>
            </a:r>
            <a:br>
              <a:rPr lang="en-US" dirty="0"/>
            </a:br>
            <a:r>
              <a:rPr lang="en-US" dirty="0"/>
              <a:t>INTRODUCTION</a:t>
            </a:r>
          </a:p>
        </p:txBody>
      </p:sp>
      <p:pic>
        <p:nvPicPr>
          <p:cNvPr id="10" name="Picture Placeholder 9">
            <a:extLst>
              <a:ext uri="{FF2B5EF4-FFF2-40B4-BE49-F238E27FC236}">
                <a16:creationId xmlns:a16="http://schemas.microsoft.com/office/drawing/2014/main" id="{3E71E069-6CA6-6941-BC42-5E0BE8AC114E}"/>
              </a:ext>
            </a:extLst>
          </p:cNvPr>
          <p:cNvPicPr>
            <a:picLocks noGrp="1" noChangeAspect="1"/>
          </p:cNvPicPr>
          <p:nvPr>
            <p:ph type="pic" sz="quarter" idx="10"/>
          </p:nvPr>
        </p:nvPicPr>
        <p:blipFill>
          <a:blip r:embed="rId4"/>
          <a:srcRect l="31938" r="31938"/>
          <a:stretch/>
        </p:blipFill>
        <p:spPr>
          <a:xfrm>
            <a:off x="6604000" y="0"/>
            <a:ext cx="5588000" cy="6872249"/>
          </a:xfrm>
        </p:spPr>
      </p:pic>
      <p:sp>
        <p:nvSpPr>
          <p:cNvPr id="6" name="Content Placeholder 5">
            <a:extLst>
              <a:ext uri="{FF2B5EF4-FFF2-40B4-BE49-F238E27FC236}">
                <a16:creationId xmlns:a16="http://schemas.microsoft.com/office/drawing/2014/main" id="{668D7156-8820-9244-9F7C-C5D75D67E8A2}"/>
              </a:ext>
            </a:extLst>
          </p:cNvPr>
          <p:cNvSpPr>
            <a:spLocks noGrp="1"/>
          </p:cNvSpPr>
          <p:nvPr>
            <p:ph idx="1"/>
          </p:nvPr>
        </p:nvSpPr>
        <p:spPr>
          <a:xfrm>
            <a:off x="531378" y="5581546"/>
            <a:ext cx="9249373" cy="910768"/>
          </a:xfrm>
          <a:solidFill>
            <a:schemeClr val="tx2"/>
          </a:solidFill>
          <a:ln>
            <a:solidFill>
              <a:schemeClr val="accent2"/>
            </a:solidFill>
          </a:ln>
        </p:spPr>
        <p:txBody>
          <a:bodyPr anchor="ctr">
            <a:normAutofit/>
          </a:bodyPr>
          <a:lstStyle/>
          <a:p>
            <a:r>
              <a:rPr lang="en-US" sz="1600" b="1" dirty="0"/>
              <a:t>What variables overall are most important to predicting the outcome of an election?</a:t>
            </a:r>
          </a:p>
          <a:p>
            <a:r>
              <a:rPr lang="en-US" sz="1600" b="1" dirty="0"/>
              <a:t>What role, if any, do demographic characteristics play in the outcome of an election?</a:t>
            </a:r>
          </a:p>
        </p:txBody>
      </p:sp>
      <p:sp>
        <p:nvSpPr>
          <p:cNvPr id="12" name="Content Placeholder 5">
            <a:extLst>
              <a:ext uri="{FF2B5EF4-FFF2-40B4-BE49-F238E27FC236}">
                <a16:creationId xmlns:a16="http://schemas.microsoft.com/office/drawing/2014/main" id="{70F8AEB8-0A0E-3E48-977B-E5F322688C77}"/>
              </a:ext>
            </a:extLst>
          </p:cNvPr>
          <p:cNvSpPr txBox="1">
            <a:spLocks/>
          </p:cNvSpPr>
          <p:nvPr/>
        </p:nvSpPr>
        <p:spPr>
          <a:xfrm>
            <a:off x="531378" y="4028343"/>
            <a:ext cx="9249373" cy="1215566"/>
          </a:xfrm>
          <a:prstGeom prst="rect">
            <a:avLst/>
          </a:prstGeom>
          <a:solidFill>
            <a:schemeClr val="tx2"/>
          </a:solidFill>
          <a:ln>
            <a:solidFill>
              <a:schemeClr val="accent2"/>
            </a:solidFill>
          </a:ln>
        </p:spPr>
        <p:txBody>
          <a:bodyPr anchor="ct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Build strong classifiers to predict the presidential election outcome and winner based on the political factors and demographic features of voters</a:t>
            </a:r>
          </a:p>
          <a:p>
            <a:r>
              <a:rPr lang="en-US" sz="1400" dirty="0"/>
              <a:t>Rank and identify the important political factors and characteristics of voters who are likely to vote for Republican or Democratic candidates, which can help political parties increase their probability of winning the election</a:t>
            </a:r>
            <a:endParaRPr lang="en-US" sz="2800" dirty="0"/>
          </a:p>
        </p:txBody>
      </p:sp>
      <p:sp>
        <p:nvSpPr>
          <p:cNvPr id="13" name="Content Placeholder 5">
            <a:extLst>
              <a:ext uri="{FF2B5EF4-FFF2-40B4-BE49-F238E27FC236}">
                <a16:creationId xmlns:a16="http://schemas.microsoft.com/office/drawing/2014/main" id="{F207AAC1-FD5F-3442-BBDA-F421364ABB32}"/>
              </a:ext>
            </a:extLst>
          </p:cNvPr>
          <p:cNvSpPr txBox="1">
            <a:spLocks/>
          </p:cNvSpPr>
          <p:nvPr/>
        </p:nvSpPr>
        <p:spPr>
          <a:xfrm>
            <a:off x="531378" y="2531072"/>
            <a:ext cx="9249373" cy="1142290"/>
          </a:xfrm>
          <a:prstGeom prst="rect">
            <a:avLst/>
          </a:prstGeom>
          <a:solidFill>
            <a:schemeClr val="tx2"/>
          </a:solidFill>
          <a:ln>
            <a:solidFill>
              <a:schemeClr val="accent2"/>
            </a:solidFill>
          </a:ln>
        </p:spPr>
        <p:txBody>
          <a:bodyPr tIns="91440" anchor="ct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Every voter has his/her own expectations for a political party and candidate.</a:t>
            </a:r>
            <a:r>
              <a:rPr lang="en-US" sz="1400" baseline="30000" dirty="0"/>
              <a:t>[1]</a:t>
            </a:r>
            <a:r>
              <a:rPr lang="en-US" sz="1400" dirty="0"/>
              <a:t> Therefore, the parties need to effectively identify their potential voters to maximize the effectiveness of their campaigns and their success rate</a:t>
            </a:r>
          </a:p>
          <a:p>
            <a:r>
              <a:rPr lang="en-US" sz="1400" dirty="0"/>
              <a:t>Identifying the important political factors and characteristics of potential voters that contribute to winning an election can help politicians to connect and better engage with voters, thereby increasing their chances of winning the election </a:t>
            </a:r>
            <a:r>
              <a:rPr lang="en-US" sz="1400" baseline="30000" dirty="0"/>
              <a:t>[2]</a:t>
            </a:r>
            <a:endParaRPr lang="en-US" sz="1400" dirty="0"/>
          </a:p>
        </p:txBody>
      </p:sp>
      <p:sp>
        <p:nvSpPr>
          <p:cNvPr id="14" name="TextBox 13">
            <a:extLst>
              <a:ext uri="{FF2B5EF4-FFF2-40B4-BE49-F238E27FC236}">
                <a16:creationId xmlns:a16="http://schemas.microsoft.com/office/drawing/2014/main" id="{D39B7370-5ADF-D94A-83F8-5F695D28B16E}"/>
              </a:ext>
            </a:extLst>
          </p:cNvPr>
          <p:cNvSpPr txBox="1"/>
          <p:nvPr/>
        </p:nvSpPr>
        <p:spPr>
          <a:xfrm>
            <a:off x="531378" y="2136648"/>
            <a:ext cx="1588375" cy="461665"/>
          </a:xfrm>
          <a:prstGeom prst="rect">
            <a:avLst/>
          </a:prstGeom>
          <a:noFill/>
        </p:spPr>
        <p:txBody>
          <a:bodyPr wrap="square" rtlCol="0">
            <a:spAutoFit/>
          </a:bodyPr>
          <a:lstStyle/>
          <a:p>
            <a:r>
              <a:rPr lang="en-US" sz="2400" dirty="0">
                <a:solidFill>
                  <a:schemeClr val="accent2"/>
                </a:solidFill>
              </a:rPr>
              <a:t>Overview</a:t>
            </a:r>
          </a:p>
        </p:txBody>
      </p:sp>
      <p:sp>
        <p:nvSpPr>
          <p:cNvPr id="15" name="TextBox 14">
            <a:extLst>
              <a:ext uri="{FF2B5EF4-FFF2-40B4-BE49-F238E27FC236}">
                <a16:creationId xmlns:a16="http://schemas.microsoft.com/office/drawing/2014/main" id="{77680D1C-AFE1-1145-8802-30FC99683E3D}"/>
              </a:ext>
            </a:extLst>
          </p:cNvPr>
          <p:cNvSpPr txBox="1"/>
          <p:nvPr/>
        </p:nvSpPr>
        <p:spPr>
          <a:xfrm>
            <a:off x="505174" y="5182297"/>
            <a:ext cx="3062515" cy="461665"/>
          </a:xfrm>
          <a:prstGeom prst="rect">
            <a:avLst/>
          </a:prstGeom>
          <a:noFill/>
        </p:spPr>
        <p:txBody>
          <a:bodyPr wrap="square" rtlCol="0">
            <a:spAutoFit/>
          </a:bodyPr>
          <a:lstStyle/>
          <a:p>
            <a:r>
              <a:rPr lang="en-US" sz="2400" dirty="0">
                <a:solidFill>
                  <a:schemeClr val="accent2"/>
                </a:solidFill>
              </a:rPr>
              <a:t>Questions to Answer</a:t>
            </a:r>
          </a:p>
        </p:txBody>
      </p:sp>
      <p:sp>
        <p:nvSpPr>
          <p:cNvPr id="16" name="TextBox 15">
            <a:extLst>
              <a:ext uri="{FF2B5EF4-FFF2-40B4-BE49-F238E27FC236}">
                <a16:creationId xmlns:a16="http://schemas.microsoft.com/office/drawing/2014/main" id="{B440E845-CC53-694E-B581-C8F53DE4C6D1}"/>
              </a:ext>
            </a:extLst>
          </p:cNvPr>
          <p:cNvSpPr txBox="1"/>
          <p:nvPr/>
        </p:nvSpPr>
        <p:spPr>
          <a:xfrm>
            <a:off x="505174" y="3628289"/>
            <a:ext cx="1588375" cy="461665"/>
          </a:xfrm>
          <a:prstGeom prst="rect">
            <a:avLst/>
          </a:prstGeom>
          <a:noFill/>
        </p:spPr>
        <p:txBody>
          <a:bodyPr wrap="square" rtlCol="0">
            <a:spAutoFit/>
          </a:bodyPr>
          <a:lstStyle/>
          <a:p>
            <a:r>
              <a:rPr lang="en-US" sz="2400" dirty="0">
                <a:solidFill>
                  <a:schemeClr val="accent2"/>
                </a:solidFill>
              </a:rPr>
              <a:t>Objective</a:t>
            </a:r>
          </a:p>
        </p:txBody>
      </p:sp>
      <p:pic>
        <p:nvPicPr>
          <p:cNvPr id="17" name="Audio 3">
            <a:hlinkClick r:id="" action="ppaction://media"/>
            <a:extLst>
              <a:ext uri="{FF2B5EF4-FFF2-40B4-BE49-F238E27FC236}">
                <a16:creationId xmlns:a16="http://schemas.microsoft.com/office/drawing/2014/main" id="{371EE74C-9BCD-E548-895D-C0F0E0B356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7422" y="6289114"/>
            <a:ext cx="406400" cy="406400"/>
          </a:xfrm>
          <a:prstGeom prst="rect">
            <a:avLst/>
          </a:prstGeom>
        </p:spPr>
      </p:pic>
    </p:spTree>
    <p:extLst>
      <p:ext uri="{BB962C8B-B14F-4D97-AF65-F5344CB8AC3E}">
        <p14:creationId xmlns:p14="http://schemas.microsoft.com/office/powerpoint/2010/main" val="195641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5F6B67-D898-B24F-8625-281CA0821BDB}"/>
              </a:ext>
            </a:extLst>
          </p:cNvPr>
          <p:cNvSpPr>
            <a:spLocks noGrp="1"/>
          </p:cNvSpPr>
          <p:nvPr>
            <p:ph type="title"/>
          </p:nvPr>
        </p:nvSpPr>
        <p:spPr>
          <a:xfrm>
            <a:off x="531378" y="770185"/>
            <a:ext cx="7342622" cy="1215566"/>
          </a:xfrm>
        </p:spPr>
        <p:txBody>
          <a:bodyPr/>
          <a:lstStyle/>
          <a:p>
            <a:r>
              <a:rPr lang="en-US" dirty="0"/>
              <a:t>METHODOLOGY</a:t>
            </a:r>
          </a:p>
        </p:txBody>
      </p:sp>
      <p:pic>
        <p:nvPicPr>
          <p:cNvPr id="10" name="Picture Placeholder 9">
            <a:extLst>
              <a:ext uri="{FF2B5EF4-FFF2-40B4-BE49-F238E27FC236}">
                <a16:creationId xmlns:a16="http://schemas.microsoft.com/office/drawing/2014/main" id="{3E71E069-6CA6-6941-BC42-5E0BE8AC114E}"/>
              </a:ext>
            </a:extLst>
          </p:cNvPr>
          <p:cNvPicPr>
            <a:picLocks noGrp="1" noChangeAspect="1"/>
          </p:cNvPicPr>
          <p:nvPr>
            <p:ph type="pic" sz="quarter" idx="10"/>
          </p:nvPr>
        </p:nvPicPr>
        <p:blipFill>
          <a:blip r:embed="rId4"/>
          <a:srcRect l="31938" r="31938"/>
          <a:stretch/>
        </p:blipFill>
        <p:spPr>
          <a:xfrm>
            <a:off x="6604000" y="0"/>
            <a:ext cx="5588000" cy="6872249"/>
          </a:xfrm>
        </p:spPr>
      </p:pic>
      <p:sp>
        <p:nvSpPr>
          <p:cNvPr id="3" name="Content Placeholder 2">
            <a:extLst>
              <a:ext uri="{FF2B5EF4-FFF2-40B4-BE49-F238E27FC236}">
                <a16:creationId xmlns:a16="http://schemas.microsoft.com/office/drawing/2014/main" id="{2399EA98-6047-554F-A4C0-A085431B8393}"/>
              </a:ext>
            </a:extLst>
          </p:cNvPr>
          <p:cNvSpPr>
            <a:spLocks noGrp="1"/>
          </p:cNvSpPr>
          <p:nvPr>
            <p:ph idx="1"/>
          </p:nvPr>
        </p:nvSpPr>
        <p:spPr>
          <a:xfrm>
            <a:off x="531378" y="1985752"/>
            <a:ext cx="5953505" cy="4102064"/>
          </a:xfrm>
        </p:spPr>
        <p:txBody>
          <a:bodyPr>
            <a:normAutofit/>
          </a:bodyPr>
          <a:lstStyle/>
          <a:p>
            <a:pPr>
              <a:buClr>
                <a:srgbClr val="EAB200"/>
              </a:buClr>
            </a:pPr>
            <a:r>
              <a:rPr lang="en-US" dirty="0"/>
              <a:t>In this presentation, we will walk you through the results of the following machine learning algorithms we used:</a:t>
            </a:r>
          </a:p>
          <a:p>
            <a:pPr lvl="1">
              <a:buClr>
                <a:srgbClr val="EAB200"/>
              </a:buClr>
            </a:pPr>
            <a:r>
              <a:rPr lang="en-US" dirty="0"/>
              <a:t>Logistic Regression</a:t>
            </a:r>
          </a:p>
          <a:p>
            <a:pPr lvl="1">
              <a:buClr>
                <a:srgbClr val="EAB200"/>
              </a:buClr>
            </a:pPr>
            <a:r>
              <a:rPr lang="en-US" dirty="0"/>
              <a:t>Decision Tree</a:t>
            </a:r>
          </a:p>
          <a:p>
            <a:pPr lvl="1">
              <a:buClr>
                <a:srgbClr val="EAB200"/>
              </a:buClr>
            </a:pPr>
            <a:r>
              <a:rPr lang="en-US" dirty="0"/>
              <a:t>Random Forest </a:t>
            </a:r>
          </a:p>
          <a:p>
            <a:pPr lvl="1">
              <a:buClr>
                <a:srgbClr val="EAB200"/>
              </a:buClr>
            </a:pPr>
            <a:r>
              <a:rPr lang="en-US" dirty="0"/>
              <a:t>K-Nearest Neighbors</a:t>
            </a:r>
          </a:p>
          <a:p>
            <a:pPr lvl="1">
              <a:buClr>
                <a:srgbClr val="EAB200"/>
              </a:buClr>
            </a:pPr>
            <a:r>
              <a:rPr lang="en-US" dirty="0"/>
              <a:t>Support Vector Machine</a:t>
            </a:r>
          </a:p>
          <a:p>
            <a:endParaRPr lang="en-US" dirty="0"/>
          </a:p>
        </p:txBody>
      </p:sp>
      <p:sp>
        <p:nvSpPr>
          <p:cNvPr id="18" name="Rectangle 17">
            <a:extLst>
              <a:ext uri="{FF2B5EF4-FFF2-40B4-BE49-F238E27FC236}">
                <a16:creationId xmlns:a16="http://schemas.microsoft.com/office/drawing/2014/main" id="{AB5B6755-8B82-8245-9368-1C66BA20AF0B}"/>
              </a:ext>
            </a:extLst>
          </p:cNvPr>
          <p:cNvSpPr/>
          <p:nvPr/>
        </p:nvSpPr>
        <p:spPr>
          <a:xfrm>
            <a:off x="4950372" y="2922817"/>
            <a:ext cx="2112580" cy="87235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sp>
        <p:nvSpPr>
          <p:cNvPr id="19" name="Rectangle 18">
            <a:extLst>
              <a:ext uri="{FF2B5EF4-FFF2-40B4-BE49-F238E27FC236}">
                <a16:creationId xmlns:a16="http://schemas.microsoft.com/office/drawing/2014/main" id="{209EFF89-3D95-7F41-AD49-91DB1D8F523B}"/>
              </a:ext>
            </a:extLst>
          </p:cNvPr>
          <p:cNvSpPr/>
          <p:nvPr/>
        </p:nvSpPr>
        <p:spPr>
          <a:xfrm>
            <a:off x="7644020" y="2726730"/>
            <a:ext cx="2112580" cy="63226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One target attribute</a:t>
            </a:r>
          </a:p>
          <a:p>
            <a:pPr algn="ctr"/>
            <a:r>
              <a:rPr lang="en-US" sz="1200" dirty="0"/>
              <a:t>0</a:t>
            </a:r>
            <a:r>
              <a:rPr lang="en-US" sz="1200" dirty="0">
                <a:sym typeface="Wingdings" pitchFamily="2" charset="2"/>
              </a:rPr>
              <a:t> Republican</a:t>
            </a:r>
          </a:p>
          <a:p>
            <a:pPr algn="ctr"/>
            <a:r>
              <a:rPr lang="en-US" sz="1200" dirty="0">
                <a:sym typeface="Wingdings" pitchFamily="2" charset="2"/>
              </a:rPr>
              <a:t>1 Democrat</a:t>
            </a:r>
            <a:endParaRPr lang="en-US" sz="1200" dirty="0"/>
          </a:p>
        </p:txBody>
      </p:sp>
      <p:sp>
        <p:nvSpPr>
          <p:cNvPr id="20" name="Can 19">
            <a:extLst>
              <a:ext uri="{FF2B5EF4-FFF2-40B4-BE49-F238E27FC236}">
                <a16:creationId xmlns:a16="http://schemas.microsoft.com/office/drawing/2014/main" id="{1A5FBAB0-D40B-AA45-A5B8-A308378E0A84}"/>
              </a:ext>
            </a:extLst>
          </p:cNvPr>
          <p:cNvSpPr/>
          <p:nvPr/>
        </p:nvSpPr>
        <p:spPr>
          <a:xfrm>
            <a:off x="4949215" y="5683611"/>
            <a:ext cx="2112580" cy="872359"/>
          </a:xfrm>
          <a:prstGeom prst="can">
            <a:avLst/>
          </a:prstGeom>
          <a:solidFill>
            <a:srgbClr val="EAB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a:t>
            </a:r>
          </a:p>
        </p:txBody>
      </p:sp>
      <p:sp>
        <p:nvSpPr>
          <p:cNvPr id="21" name="Rectangle 20">
            <a:extLst>
              <a:ext uri="{FF2B5EF4-FFF2-40B4-BE49-F238E27FC236}">
                <a16:creationId xmlns:a16="http://schemas.microsoft.com/office/drawing/2014/main" id="{2FDF6F1D-B08B-3548-A8D4-CC5A08F7D9EF}"/>
              </a:ext>
            </a:extLst>
          </p:cNvPr>
          <p:cNvSpPr/>
          <p:nvPr/>
        </p:nvSpPr>
        <p:spPr>
          <a:xfrm>
            <a:off x="2189045" y="5717615"/>
            <a:ext cx="2112580" cy="87235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a:t>
            </a:r>
          </a:p>
        </p:txBody>
      </p:sp>
      <p:sp>
        <p:nvSpPr>
          <p:cNvPr id="22" name="Rectangle 21">
            <a:extLst>
              <a:ext uri="{FF2B5EF4-FFF2-40B4-BE49-F238E27FC236}">
                <a16:creationId xmlns:a16="http://schemas.microsoft.com/office/drawing/2014/main" id="{AF66B30A-B4CD-F341-AC2B-C163B80E7B5D}"/>
              </a:ext>
            </a:extLst>
          </p:cNvPr>
          <p:cNvSpPr/>
          <p:nvPr/>
        </p:nvSpPr>
        <p:spPr>
          <a:xfrm>
            <a:off x="7760647" y="5717617"/>
            <a:ext cx="2112580" cy="872359"/>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Republican (“0”)</a:t>
            </a:r>
          </a:p>
          <a:p>
            <a:pPr algn="ctr"/>
            <a:r>
              <a:rPr lang="en-US" dirty="0">
                <a:solidFill>
                  <a:schemeClr val="bg1"/>
                </a:solidFill>
              </a:rPr>
              <a:t>Democrat (“1”)</a:t>
            </a:r>
          </a:p>
        </p:txBody>
      </p:sp>
      <p:sp>
        <p:nvSpPr>
          <p:cNvPr id="23" name="Rectangle 22">
            <a:extLst>
              <a:ext uri="{FF2B5EF4-FFF2-40B4-BE49-F238E27FC236}">
                <a16:creationId xmlns:a16="http://schemas.microsoft.com/office/drawing/2014/main" id="{1065F2AD-E473-EA4F-98D5-1FD526A98897}"/>
              </a:ext>
            </a:extLst>
          </p:cNvPr>
          <p:cNvSpPr/>
          <p:nvPr/>
        </p:nvSpPr>
        <p:spPr>
          <a:xfrm>
            <a:off x="4950372" y="4184061"/>
            <a:ext cx="2112580" cy="87235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 classification algorithm</a:t>
            </a:r>
          </a:p>
        </p:txBody>
      </p:sp>
      <p:sp>
        <p:nvSpPr>
          <p:cNvPr id="24" name="Rectangle 23">
            <a:extLst>
              <a:ext uri="{FF2B5EF4-FFF2-40B4-BE49-F238E27FC236}">
                <a16:creationId xmlns:a16="http://schemas.microsoft.com/office/drawing/2014/main" id="{1524FCB2-EA73-024A-87ED-08C8868BB60D}"/>
              </a:ext>
            </a:extLst>
          </p:cNvPr>
          <p:cNvSpPr/>
          <p:nvPr/>
        </p:nvSpPr>
        <p:spPr>
          <a:xfrm>
            <a:off x="7644020" y="3473949"/>
            <a:ext cx="2112580" cy="87235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Independent attributes</a:t>
            </a:r>
          </a:p>
          <a:p>
            <a:pPr algn="ctr"/>
            <a:r>
              <a:rPr lang="en-US" sz="1200" dirty="0"/>
              <a:t>159 attributes</a:t>
            </a:r>
          </a:p>
          <a:p>
            <a:pPr algn="ctr"/>
            <a:r>
              <a:rPr lang="en-US" sz="1200" dirty="0"/>
              <a:t>Political factors</a:t>
            </a:r>
          </a:p>
          <a:p>
            <a:pPr algn="ctr"/>
            <a:r>
              <a:rPr lang="en-US" sz="1200" dirty="0"/>
              <a:t>Voter characteristics</a:t>
            </a:r>
          </a:p>
        </p:txBody>
      </p:sp>
      <p:cxnSp>
        <p:nvCxnSpPr>
          <p:cNvPr id="25" name="Straight Arrow Connector 24">
            <a:extLst>
              <a:ext uri="{FF2B5EF4-FFF2-40B4-BE49-F238E27FC236}">
                <a16:creationId xmlns:a16="http://schemas.microsoft.com/office/drawing/2014/main" id="{A7139A61-A16C-5B46-BC59-29B1C6091133}"/>
              </a:ext>
            </a:extLst>
          </p:cNvPr>
          <p:cNvCxnSpPr>
            <a:stCxn id="18" idx="3"/>
          </p:cNvCxnSpPr>
          <p:nvPr/>
        </p:nvCxnSpPr>
        <p:spPr>
          <a:xfrm flipV="1">
            <a:off x="7062952" y="3042863"/>
            <a:ext cx="581068" cy="316134"/>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693AB0D-1D8B-F148-91EF-A8D780DF0BB6}"/>
              </a:ext>
            </a:extLst>
          </p:cNvPr>
          <p:cNvCxnSpPr>
            <a:cxnSpLocks/>
            <a:stCxn id="18" idx="3"/>
            <a:endCxn id="24" idx="1"/>
          </p:cNvCxnSpPr>
          <p:nvPr/>
        </p:nvCxnSpPr>
        <p:spPr>
          <a:xfrm>
            <a:off x="7062952" y="3358997"/>
            <a:ext cx="581068" cy="551132"/>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Down Arrow 26">
            <a:extLst>
              <a:ext uri="{FF2B5EF4-FFF2-40B4-BE49-F238E27FC236}">
                <a16:creationId xmlns:a16="http://schemas.microsoft.com/office/drawing/2014/main" id="{98116F9E-0BB8-0447-A7FB-D72031CC1E91}"/>
              </a:ext>
            </a:extLst>
          </p:cNvPr>
          <p:cNvSpPr/>
          <p:nvPr/>
        </p:nvSpPr>
        <p:spPr>
          <a:xfrm>
            <a:off x="5463200" y="3783353"/>
            <a:ext cx="1204577" cy="412532"/>
          </a:xfrm>
          <a:prstGeom prst="downArrow">
            <a:avLst>
              <a:gd name="adj1" fmla="val 50000"/>
              <a:gd name="adj2" fmla="val 4739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rPr>
              <a:t>Fit</a:t>
            </a:r>
            <a:endParaRPr lang="en-US" sz="2000" dirty="0">
              <a:solidFill>
                <a:schemeClr val="tx1"/>
              </a:solidFill>
            </a:endParaRPr>
          </a:p>
        </p:txBody>
      </p:sp>
      <p:sp>
        <p:nvSpPr>
          <p:cNvPr id="28" name="Down Arrow 27">
            <a:extLst>
              <a:ext uri="{FF2B5EF4-FFF2-40B4-BE49-F238E27FC236}">
                <a16:creationId xmlns:a16="http://schemas.microsoft.com/office/drawing/2014/main" id="{1FA3EF96-CE8A-3A40-B207-C4DAEF178282}"/>
              </a:ext>
            </a:extLst>
          </p:cNvPr>
          <p:cNvSpPr/>
          <p:nvPr/>
        </p:nvSpPr>
        <p:spPr>
          <a:xfrm>
            <a:off x="5410126" y="5056420"/>
            <a:ext cx="1230001" cy="627191"/>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rPr>
              <a:t>Predict</a:t>
            </a:r>
          </a:p>
        </p:txBody>
      </p:sp>
      <p:sp>
        <p:nvSpPr>
          <p:cNvPr id="29" name="Down Arrow 28">
            <a:extLst>
              <a:ext uri="{FF2B5EF4-FFF2-40B4-BE49-F238E27FC236}">
                <a16:creationId xmlns:a16="http://schemas.microsoft.com/office/drawing/2014/main" id="{CD8AE420-3EA8-A441-912C-8B69775264B8}"/>
              </a:ext>
            </a:extLst>
          </p:cNvPr>
          <p:cNvSpPr/>
          <p:nvPr/>
        </p:nvSpPr>
        <p:spPr>
          <a:xfrm rot="16200000">
            <a:off x="4383682" y="5858970"/>
            <a:ext cx="483476" cy="589652"/>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477C001F-5FB5-834A-A752-9910EECFDBEC}"/>
              </a:ext>
            </a:extLst>
          </p:cNvPr>
          <p:cNvSpPr/>
          <p:nvPr/>
        </p:nvSpPr>
        <p:spPr>
          <a:xfrm rot="16200000">
            <a:off x="7186876" y="5823764"/>
            <a:ext cx="483476" cy="660064"/>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Audio 3">
            <a:hlinkClick r:id="" action="ppaction://media"/>
            <a:extLst>
              <a:ext uri="{FF2B5EF4-FFF2-40B4-BE49-F238E27FC236}">
                <a16:creationId xmlns:a16="http://schemas.microsoft.com/office/drawing/2014/main" id="{C78A6BC7-DC0D-0F47-8D97-EA7212E52A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1716" y="6032936"/>
            <a:ext cx="406400" cy="406400"/>
          </a:xfrm>
          <a:prstGeom prst="rect">
            <a:avLst/>
          </a:prstGeom>
        </p:spPr>
      </p:pic>
    </p:spTree>
    <p:extLst>
      <p:ext uri="{BB962C8B-B14F-4D97-AF65-F5344CB8AC3E}">
        <p14:creationId xmlns:p14="http://schemas.microsoft.com/office/powerpoint/2010/main" val="21935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of a sign&#10;&#10;Description automatically generated">
            <a:extLst>
              <a:ext uri="{FF2B5EF4-FFF2-40B4-BE49-F238E27FC236}">
                <a16:creationId xmlns:a16="http://schemas.microsoft.com/office/drawing/2014/main" id="{D234A8C9-0921-D14D-A655-D16A5FB61DA7}"/>
              </a:ext>
            </a:extLst>
          </p:cNvPr>
          <p:cNvPicPr>
            <a:picLocks noGrp="1" noChangeAspect="1"/>
          </p:cNvPicPr>
          <p:nvPr>
            <p:ph type="pic" sz="quarter" idx="14"/>
          </p:nvPr>
        </p:nvPicPr>
        <p:blipFill>
          <a:blip r:embed="rId4"/>
          <a:srcRect l="25336" r="25336"/>
          <a:stretch>
            <a:fillRect/>
          </a:stretch>
        </p:blipFill>
        <p:spPr/>
      </p:pic>
      <p:sp>
        <p:nvSpPr>
          <p:cNvPr id="11" name="Content Placeholder 10">
            <a:extLst>
              <a:ext uri="{FF2B5EF4-FFF2-40B4-BE49-F238E27FC236}">
                <a16:creationId xmlns:a16="http://schemas.microsoft.com/office/drawing/2014/main" id="{50313AA3-A4A2-CD4A-A01D-F2836D04C6D0}"/>
              </a:ext>
            </a:extLst>
          </p:cNvPr>
          <p:cNvSpPr>
            <a:spLocks noGrp="1"/>
          </p:cNvSpPr>
          <p:nvPr>
            <p:ph idx="1"/>
          </p:nvPr>
        </p:nvSpPr>
        <p:spPr>
          <a:xfrm>
            <a:off x="531378" y="2456676"/>
            <a:ext cx="4942829" cy="3631140"/>
          </a:xfrm>
        </p:spPr>
        <p:txBody>
          <a:bodyPr>
            <a:normAutofit fontScale="70000" lnSpcReduction="20000"/>
          </a:bodyPr>
          <a:lstStyle/>
          <a:p>
            <a:r>
              <a:rPr lang="en-US" dirty="0"/>
              <a:t>Original file = 3143 x 159</a:t>
            </a:r>
          </a:p>
          <a:p>
            <a:pPr lvl="1"/>
            <a:r>
              <a:rPr lang="en-US" dirty="0"/>
              <a:t>149 numeric; 10 object</a:t>
            </a:r>
          </a:p>
          <a:p>
            <a:r>
              <a:rPr lang="en-US" dirty="0"/>
              <a:t>Construct Target Feature </a:t>
            </a:r>
          </a:p>
          <a:p>
            <a:r>
              <a:rPr lang="en-US" dirty="0"/>
              <a:t>Drop unrelated columns </a:t>
            </a:r>
          </a:p>
          <a:p>
            <a:r>
              <a:rPr lang="en-US" dirty="0"/>
              <a:t>Create the same target feature for previous years</a:t>
            </a:r>
          </a:p>
          <a:p>
            <a:r>
              <a:rPr lang="en-US" dirty="0"/>
              <a:t>Filled 6624 null values </a:t>
            </a:r>
          </a:p>
          <a:p>
            <a:r>
              <a:rPr lang="en-US" dirty="0"/>
              <a:t>Final = 3111 x 48</a:t>
            </a:r>
          </a:p>
          <a:p>
            <a:endParaRPr lang="en-US" dirty="0"/>
          </a:p>
          <a:p>
            <a:endParaRPr lang="en-US" dirty="0"/>
          </a:p>
          <a:p>
            <a:r>
              <a:rPr lang="en-US" dirty="0"/>
              <a:t>Stratified  5 fold split</a:t>
            </a:r>
          </a:p>
          <a:p>
            <a:r>
              <a:rPr lang="en-US" dirty="0"/>
              <a:t>Standard Scaler</a:t>
            </a:r>
          </a:p>
          <a:p>
            <a:endParaRPr lang="en-US" dirty="0"/>
          </a:p>
        </p:txBody>
      </p:sp>
      <p:sp>
        <p:nvSpPr>
          <p:cNvPr id="10" name="Title 9">
            <a:extLst>
              <a:ext uri="{FF2B5EF4-FFF2-40B4-BE49-F238E27FC236}">
                <a16:creationId xmlns:a16="http://schemas.microsoft.com/office/drawing/2014/main" id="{996CE938-BEC9-B349-921B-E318D57428AA}"/>
              </a:ext>
            </a:extLst>
          </p:cNvPr>
          <p:cNvSpPr>
            <a:spLocks noGrp="1"/>
          </p:cNvSpPr>
          <p:nvPr>
            <p:ph type="title"/>
          </p:nvPr>
        </p:nvSpPr>
        <p:spPr/>
        <p:txBody>
          <a:bodyPr/>
          <a:lstStyle/>
          <a:p>
            <a:r>
              <a:rPr lang="en-US" dirty="0"/>
              <a:t>Data Preprocessing</a:t>
            </a:r>
          </a:p>
        </p:txBody>
      </p:sp>
      <p:sp>
        <p:nvSpPr>
          <p:cNvPr id="7" name="Footer Placeholder 6">
            <a:extLst>
              <a:ext uri="{FF2B5EF4-FFF2-40B4-BE49-F238E27FC236}">
                <a16:creationId xmlns:a16="http://schemas.microsoft.com/office/drawing/2014/main" id="{8A28FEE9-EB86-EE4D-BBC4-01DE755B3E9B}"/>
              </a:ext>
            </a:extLst>
          </p:cNvPr>
          <p:cNvSpPr>
            <a:spLocks noGrp="1"/>
          </p:cNvSpPr>
          <p:nvPr>
            <p:ph type="ftr" sz="quarter" idx="15"/>
          </p:nvPr>
        </p:nvSpPr>
        <p:spPr/>
        <p:txBody>
          <a:bodyPr/>
          <a:lstStyle/>
          <a:p>
            <a:r>
              <a:rPr lang="en-US" noProof="0"/>
              <a:t>Add a footer</a:t>
            </a:r>
            <a:endParaRPr lang="en-US" noProof="0" dirty="0"/>
          </a:p>
        </p:txBody>
      </p:sp>
      <p:sp>
        <p:nvSpPr>
          <p:cNvPr id="8" name="Slide Number Placeholder 7">
            <a:extLst>
              <a:ext uri="{FF2B5EF4-FFF2-40B4-BE49-F238E27FC236}">
                <a16:creationId xmlns:a16="http://schemas.microsoft.com/office/drawing/2014/main" id="{A5D51275-2E89-CF48-93D3-DD35D3924864}"/>
              </a:ext>
            </a:extLst>
          </p:cNvPr>
          <p:cNvSpPr>
            <a:spLocks noGrp="1"/>
          </p:cNvSpPr>
          <p:nvPr>
            <p:ph type="sldNum" sz="quarter" idx="16"/>
          </p:nvPr>
        </p:nvSpPr>
        <p:spPr/>
        <p:txBody>
          <a:bodyPr/>
          <a:lstStyle/>
          <a:p>
            <a:fld id="{8699F50C-BE38-4BD0-BA84-9B090E1F2B9B}" type="slidenum">
              <a:rPr lang="en-US" noProof="0" smtClean="0"/>
              <a:t>4</a:t>
            </a:fld>
            <a:endParaRPr lang="en-US" noProof="0" dirty="0"/>
          </a:p>
        </p:txBody>
      </p:sp>
      <p:pic>
        <p:nvPicPr>
          <p:cNvPr id="16" name="Picture 15">
            <a:extLst>
              <a:ext uri="{FF2B5EF4-FFF2-40B4-BE49-F238E27FC236}">
                <a16:creationId xmlns:a16="http://schemas.microsoft.com/office/drawing/2014/main" id="{DB6B2A68-8A17-2B48-AB77-54A30C5109A3}"/>
              </a:ext>
            </a:extLst>
          </p:cNvPr>
          <p:cNvPicPr>
            <a:picLocks noChangeAspect="1"/>
          </p:cNvPicPr>
          <p:nvPr/>
        </p:nvPicPr>
        <p:blipFill>
          <a:blip r:embed="rId5"/>
          <a:stretch>
            <a:fillRect/>
          </a:stretch>
        </p:blipFill>
        <p:spPr>
          <a:xfrm>
            <a:off x="5474207" y="2456675"/>
            <a:ext cx="5866606" cy="1364692"/>
          </a:xfrm>
          <a:prstGeom prst="rect">
            <a:avLst/>
          </a:prstGeom>
          <a:ln>
            <a:solidFill>
              <a:schemeClr val="tx1"/>
            </a:solidFill>
          </a:ln>
        </p:spPr>
      </p:pic>
      <p:pic>
        <p:nvPicPr>
          <p:cNvPr id="17" name="Picture 16">
            <a:extLst>
              <a:ext uri="{FF2B5EF4-FFF2-40B4-BE49-F238E27FC236}">
                <a16:creationId xmlns:a16="http://schemas.microsoft.com/office/drawing/2014/main" id="{D1AE20AB-A4EE-B647-A5BF-9768DB502E4C}"/>
              </a:ext>
            </a:extLst>
          </p:cNvPr>
          <p:cNvPicPr>
            <a:picLocks noChangeAspect="1"/>
          </p:cNvPicPr>
          <p:nvPr/>
        </p:nvPicPr>
        <p:blipFill>
          <a:blip r:embed="rId6"/>
          <a:stretch>
            <a:fillRect/>
          </a:stretch>
        </p:blipFill>
        <p:spPr>
          <a:xfrm>
            <a:off x="5474207" y="4839086"/>
            <a:ext cx="5866606" cy="877995"/>
          </a:xfrm>
          <a:prstGeom prst="rect">
            <a:avLst/>
          </a:prstGeom>
          <a:ln>
            <a:solidFill>
              <a:schemeClr val="tx1"/>
            </a:solidFill>
          </a:ln>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31378" y="5868987"/>
            <a:ext cx="487363" cy="487363"/>
          </a:xfrm>
          <a:prstGeom prst="rect">
            <a:avLst/>
          </a:prstGeom>
        </p:spPr>
      </p:pic>
    </p:spTree>
    <p:extLst>
      <p:ext uri="{BB962C8B-B14F-4D97-AF65-F5344CB8AC3E}">
        <p14:creationId xmlns:p14="http://schemas.microsoft.com/office/powerpoint/2010/main" val="2485887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5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of a sign&#10;&#10;Description automatically generated">
            <a:extLst>
              <a:ext uri="{FF2B5EF4-FFF2-40B4-BE49-F238E27FC236}">
                <a16:creationId xmlns:a16="http://schemas.microsoft.com/office/drawing/2014/main" id="{D234A8C9-0921-D14D-A655-D16A5FB61DA7}"/>
              </a:ext>
            </a:extLst>
          </p:cNvPr>
          <p:cNvPicPr>
            <a:picLocks noGrp="1" noChangeAspect="1"/>
          </p:cNvPicPr>
          <p:nvPr>
            <p:ph type="pic" sz="quarter" idx="14"/>
          </p:nvPr>
        </p:nvPicPr>
        <p:blipFill>
          <a:blip r:embed="rId4"/>
          <a:srcRect l="25336" r="25336"/>
          <a:stretch>
            <a:fillRect/>
          </a:stretch>
        </p:blipFill>
        <p:spPr/>
      </p:pic>
      <p:sp>
        <p:nvSpPr>
          <p:cNvPr id="11" name="Content Placeholder 10">
            <a:extLst>
              <a:ext uri="{FF2B5EF4-FFF2-40B4-BE49-F238E27FC236}">
                <a16:creationId xmlns:a16="http://schemas.microsoft.com/office/drawing/2014/main" id="{50313AA3-A4A2-CD4A-A01D-F2836D04C6D0}"/>
              </a:ext>
            </a:extLst>
          </p:cNvPr>
          <p:cNvSpPr>
            <a:spLocks noGrp="1"/>
          </p:cNvSpPr>
          <p:nvPr>
            <p:ph idx="1"/>
          </p:nvPr>
        </p:nvSpPr>
        <p:spPr>
          <a:xfrm>
            <a:off x="531378" y="2456676"/>
            <a:ext cx="4942829" cy="3631140"/>
          </a:xfrm>
        </p:spPr>
        <p:txBody>
          <a:bodyPr>
            <a:normAutofit/>
          </a:bodyPr>
          <a:lstStyle/>
          <a:p>
            <a:r>
              <a:rPr lang="en-US" sz="1400" dirty="0"/>
              <a:t>The election results in 2008 and 2012 were highly correlated</a:t>
            </a:r>
          </a:p>
          <a:p>
            <a:r>
              <a:rPr lang="en-US" sz="1400" dirty="0"/>
              <a:t>We looked at individual county vote totals rather than by population</a:t>
            </a:r>
          </a:p>
          <a:p>
            <a:r>
              <a:rPr lang="en-US" sz="1400" dirty="0"/>
              <a:t>We noticed some differences in county demographics between those that voted Republican and those that voted Democratic</a:t>
            </a:r>
          </a:p>
          <a:p>
            <a:endParaRPr lang="en-US" dirty="0"/>
          </a:p>
          <a:p>
            <a:endParaRPr lang="en-US" dirty="0"/>
          </a:p>
          <a:p>
            <a:endParaRPr lang="en-US" dirty="0"/>
          </a:p>
        </p:txBody>
      </p:sp>
      <p:sp>
        <p:nvSpPr>
          <p:cNvPr id="10" name="Title 9">
            <a:extLst>
              <a:ext uri="{FF2B5EF4-FFF2-40B4-BE49-F238E27FC236}">
                <a16:creationId xmlns:a16="http://schemas.microsoft.com/office/drawing/2014/main" id="{996CE938-BEC9-B349-921B-E318D57428AA}"/>
              </a:ext>
            </a:extLst>
          </p:cNvPr>
          <p:cNvSpPr>
            <a:spLocks noGrp="1"/>
          </p:cNvSpPr>
          <p:nvPr>
            <p:ph type="title"/>
          </p:nvPr>
        </p:nvSpPr>
        <p:spPr/>
        <p:txBody>
          <a:bodyPr/>
          <a:lstStyle/>
          <a:p>
            <a:r>
              <a:rPr lang="en-US" dirty="0"/>
              <a:t>Data Exploration</a:t>
            </a:r>
          </a:p>
        </p:txBody>
      </p:sp>
      <p:sp>
        <p:nvSpPr>
          <p:cNvPr id="7" name="Footer Placeholder 6">
            <a:extLst>
              <a:ext uri="{FF2B5EF4-FFF2-40B4-BE49-F238E27FC236}">
                <a16:creationId xmlns:a16="http://schemas.microsoft.com/office/drawing/2014/main" id="{8A28FEE9-EB86-EE4D-BBC4-01DE755B3E9B}"/>
              </a:ext>
            </a:extLst>
          </p:cNvPr>
          <p:cNvSpPr>
            <a:spLocks noGrp="1"/>
          </p:cNvSpPr>
          <p:nvPr>
            <p:ph type="ftr" sz="quarter" idx="15"/>
          </p:nvPr>
        </p:nvSpPr>
        <p:spPr/>
        <p:txBody>
          <a:bodyPr/>
          <a:lstStyle/>
          <a:p>
            <a:r>
              <a:rPr lang="en-US" noProof="0"/>
              <a:t>Add a footer</a:t>
            </a:r>
            <a:endParaRPr lang="en-US" noProof="0" dirty="0"/>
          </a:p>
        </p:txBody>
      </p:sp>
      <p:sp>
        <p:nvSpPr>
          <p:cNvPr id="8" name="Slide Number Placeholder 7">
            <a:extLst>
              <a:ext uri="{FF2B5EF4-FFF2-40B4-BE49-F238E27FC236}">
                <a16:creationId xmlns:a16="http://schemas.microsoft.com/office/drawing/2014/main" id="{A5D51275-2E89-CF48-93D3-DD35D3924864}"/>
              </a:ext>
            </a:extLst>
          </p:cNvPr>
          <p:cNvSpPr>
            <a:spLocks noGrp="1"/>
          </p:cNvSpPr>
          <p:nvPr>
            <p:ph type="sldNum" sz="quarter" idx="16"/>
          </p:nvPr>
        </p:nvSpPr>
        <p:spPr/>
        <p:txBody>
          <a:bodyPr/>
          <a:lstStyle/>
          <a:p>
            <a:fld id="{8699F50C-BE38-4BD0-BA84-9B090E1F2B9B}" type="slidenum">
              <a:rPr lang="en-US" noProof="0" smtClean="0"/>
              <a:t>5</a:t>
            </a:fld>
            <a:endParaRPr lang="en-US" noProof="0" dirty="0"/>
          </a:p>
        </p:txBody>
      </p:sp>
      <p:pic>
        <p:nvPicPr>
          <p:cNvPr id="4" name="Picture 3">
            <a:extLst>
              <a:ext uri="{FF2B5EF4-FFF2-40B4-BE49-F238E27FC236}">
                <a16:creationId xmlns:a16="http://schemas.microsoft.com/office/drawing/2014/main" id="{21D6ECD1-8309-D648-859D-8084D4E8C506}"/>
              </a:ext>
            </a:extLst>
          </p:cNvPr>
          <p:cNvPicPr>
            <a:picLocks noChangeAspect="1"/>
          </p:cNvPicPr>
          <p:nvPr/>
        </p:nvPicPr>
        <p:blipFill>
          <a:blip r:embed="rId5"/>
          <a:stretch>
            <a:fillRect/>
          </a:stretch>
        </p:blipFill>
        <p:spPr>
          <a:xfrm>
            <a:off x="1936822" y="4201150"/>
            <a:ext cx="4605293" cy="2443500"/>
          </a:xfrm>
          <a:prstGeom prst="rect">
            <a:avLst/>
          </a:prstGeom>
          <a:ln>
            <a:solidFill>
              <a:schemeClr val="tx1"/>
            </a:solidFill>
          </a:ln>
        </p:spPr>
      </p:pic>
      <p:pic>
        <p:nvPicPr>
          <p:cNvPr id="5" name="Picture 4">
            <a:extLst>
              <a:ext uri="{FF2B5EF4-FFF2-40B4-BE49-F238E27FC236}">
                <a16:creationId xmlns:a16="http://schemas.microsoft.com/office/drawing/2014/main" id="{D172CF46-096C-0D46-8571-34A3621E1168}"/>
              </a:ext>
            </a:extLst>
          </p:cNvPr>
          <p:cNvPicPr>
            <a:picLocks noChangeAspect="1"/>
          </p:cNvPicPr>
          <p:nvPr/>
        </p:nvPicPr>
        <p:blipFill>
          <a:blip r:embed="rId6"/>
          <a:stretch>
            <a:fillRect/>
          </a:stretch>
        </p:blipFill>
        <p:spPr>
          <a:xfrm>
            <a:off x="5740798" y="1480542"/>
            <a:ext cx="2829172" cy="2340248"/>
          </a:xfrm>
          <a:prstGeom prst="rect">
            <a:avLst/>
          </a:prstGeom>
          <a:ln>
            <a:solidFill>
              <a:schemeClr val="tx1"/>
            </a:solidFill>
          </a:ln>
        </p:spPr>
      </p:pic>
      <p:pic>
        <p:nvPicPr>
          <p:cNvPr id="3" name="Picture 2">
            <a:extLst>
              <a:ext uri="{FF2B5EF4-FFF2-40B4-BE49-F238E27FC236}">
                <a16:creationId xmlns:a16="http://schemas.microsoft.com/office/drawing/2014/main" id="{EB0E01DC-66F8-B449-B9BB-87620BBB397E}"/>
              </a:ext>
            </a:extLst>
          </p:cNvPr>
          <p:cNvPicPr>
            <a:picLocks noChangeAspect="1"/>
          </p:cNvPicPr>
          <p:nvPr/>
        </p:nvPicPr>
        <p:blipFill rotWithShape="1">
          <a:blip r:embed="rId7"/>
          <a:srcRect l="2258"/>
          <a:stretch/>
        </p:blipFill>
        <p:spPr>
          <a:xfrm>
            <a:off x="6879651" y="4201150"/>
            <a:ext cx="4663790" cy="2443500"/>
          </a:xfrm>
          <a:prstGeom prst="rect">
            <a:avLst/>
          </a:prstGeom>
          <a:ln>
            <a:solidFill>
              <a:schemeClr val="tx1"/>
            </a:solidFill>
          </a:ln>
        </p:spPr>
      </p:pic>
      <p:pic>
        <p:nvPicPr>
          <p:cNvPr id="12" name="Audio Recording Nov 14, 2020 at 2:58:17 PM" descr="Audio Recording Nov 14, 2020 at 2:58:17 PM">
            <a:hlinkClick r:id="" action="ppaction://media"/>
            <a:extLst>
              <a:ext uri="{FF2B5EF4-FFF2-40B4-BE49-F238E27FC236}">
                <a16:creationId xmlns:a16="http://schemas.microsoft.com/office/drawing/2014/main" id="{E9D2021E-157F-9146-A95B-5110B8270A2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73007" y="5830644"/>
            <a:ext cx="663571" cy="663571"/>
          </a:xfrm>
          <a:prstGeom prst="rect">
            <a:avLst/>
          </a:prstGeom>
        </p:spPr>
      </p:pic>
    </p:spTree>
    <p:extLst>
      <p:ext uri="{BB962C8B-B14F-4D97-AF65-F5344CB8AC3E}">
        <p14:creationId xmlns:p14="http://schemas.microsoft.com/office/powerpoint/2010/main" val="10147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39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F3963993-B7E4-5E45-99F1-1E9FD8A78443}"/>
              </a:ext>
            </a:extLst>
          </p:cNvPr>
          <p:cNvSpPr>
            <a:spLocks noGrp="1"/>
          </p:cNvSpPr>
          <p:nvPr>
            <p:ph sz="half" idx="13"/>
          </p:nvPr>
        </p:nvSpPr>
        <p:spPr>
          <a:xfrm>
            <a:off x="520698" y="1576552"/>
            <a:ext cx="10515164" cy="4541673"/>
          </a:xfrm>
        </p:spPr>
        <p:txBody>
          <a:bodyPr>
            <a:normAutofit lnSpcReduction="10000"/>
          </a:bodyPr>
          <a:lstStyle/>
          <a:p>
            <a:pPr>
              <a:buClr>
                <a:srgbClr val="FFC000"/>
              </a:buClr>
            </a:pPr>
            <a:r>
              <a:rPr lang="en-US" sz="2000" dirty="0"/>
              <a:t>Fitted with 44 features</a:t>
            </a:r>
          </a:p>
          <a:p>
            <a:pPr>
              <a:buClr>
                <a:srgbClr val="FFC000"/>
              </a:buClr>
            </a:pPr>
            <a:r>
              <a:rPr lang="en-US" sz="2000" dirty="0"/>
              <a:t>Demographic Factors, Previous election result, Surroundings of county factors </a:t>
            </a:r>
          </a:p>
          <a:p>
            <a:pPr>
              <a:buClr>
                <a:srgbClr val="FFC000"/>
              </a:buClr>
            </a:pPr>
            <a:r>
              <a:rPr lang="en-US" sz="2000" dirty="0"/>
              <a:t>Best Model:  </a:t>
            </a:r>
          </a:p>
          <a:p>
            <a:pPr marL="457200" lvl="1" indent="0">
              <a:buClr>
                <a:srgbClr val="FFC000"/>
              </a:buClr>
              <a:buNone/>
            </a:pPr>
            <a:r>
              <a:rPr lang="en-US" sz="1800" dirty="0">
                <a:solidFill>
                  <a:srgbClr val="4563F9"/>
                </a:solidFill>
              </a:rPr>
              <a:t>      </a:t>
            </a:r>
            <a:r>
              <a:rPr lang="en-US" sz="1800" dirty="0" err="1"/>
              <a:t>class_weight</a:t>
            </a:r>
            <a:r>
              <a:rPr lang="en-US" sz="1800" dirty="0"/>
              <a:t>= {0: 2, 1: 1}, criterion ='entropy', </a:t>
            </a:r>
            <a:r>
              <a:rPr lang="en-US" sz="1800" dirty="0" err="1"/>
              <a:t>max_depth</a:t>
            </a:r>
            <a:r>
              <a:rPr lang="en-US" sz="1800" dirty="0"/>
              <a:t>=5, </a:t>
            </a:r>
            <a:r>
              <a:rPr lang="en-US" sz="1800" dirty="0" err="1"/>
              <a:t>min_samples_split</a:t>
            </a:r>
            <a:r>
              <a:rPr lang="en-US" sz="1800" dirty="0"/>
              <a:t>=50</a:t>
            </a:r>
          </a:p>
          <a:p>
            <a:pPr marL="457200" lvl="1" indent="0">
              <a:buClr>
                <a:srgbClr val="FFC000"/>
              </a:buClr>
              <a:buNone/>
            </a:pPr>
            <a:endParaRPr lang="en-US" sz="1800" dirty="0"/>
          </a:p>
          <a:p>
            <a:pPr marL="457200" lvl="1" indent="0">
              <a:buClr>
                <a:srgbClr val="FFC000"/>
              </a:buClr>
              <a:buNone/>
            </a:pPr>
            <a:endParaRPr lang="en-US" sz="1800" dirty="0"/>
          </a:p>
          <a:p>
            <a:pPr marL="457200" lvl="1" indent="0">
              <a:buClr>
                <a:srgbClr val="FFC000"/>
              </a:buClr>
              <a:buNone/>
            </a:pPr>
            <a:endParaRPr lang="en-US" sz="1800" dirty="0"/>
          </a:p>
          <a:p>
            <a:pPr marL="457200" lvl="1" indent="0">
              <a:buClr>
                <a:srgbClr val="FFC000"/>
              </a:buClr>
              <a:buNone/>
            </a:pPr>
            <a:endParaRPr lang="en-US" sz="1800" dirty="0"/>
          </a:p>
          <a:p>
            <a:pPr marL="457200" lvl="1" indent="0">
              <a:buClr>
                <a:srgbClr val="FFC000"/>
              </a:buClr>
              <a:buNone/>
            </a:pPr>
            <a:endParaRPr lang="en-US" sz="1800" dirty="0"/>
          </a:p>
          <a:p>
            <a:pPr marL="457200" lvl="1" indent="0">
              <a:buClr>
                <a:srgbClr val="FFC000"/>
              </a:buClr>
              <a:buNone/>
            </a:pPr>
            <a:endParaRPr lang="en-US" sz="1800" dirty="0"/>
          </a:p>
          <a:p>
            <a:pPr marL="457200" lvl="1" indent="0">
              <a:buClr>
                <a:srgbClr val="FFC000"/>
              </a:buClr>
              <a:buNone/>
            </a:pPr>
            <a:endParaRPr lang="en-US" sz="1800" dirty="0"/>
          </a:p>
          <a:p>
            <a:pPr marL="457200" lvl="1" indent="0">
              <a:buClr>
                <a:srgbClr val="FFC000"/>
              </a:buClr>
              <a:buNone/>
            </a:pPr>
            <a:endParaRPr lang="en-US" sz="1800" dirty="0"/>
          </a:p>
          <a:p>
            <a:pPr marL="457200" lvl="1" indent="0">
              <a:buClr>
                <a:srgbClr val="FFC000"/>
              </a:buClr>
              <a:buNone/>
            </a:pPr>
            <a:endParaRPr lang="en-US" sz="1800" dirty="0"/>
          </a:p>
          <a:p>
            <a:pPr>
              <a:buClr>
                <a:srgbClr val="FFC000"/>
              </a:buClr>
            </a:pPr>
            <a:r>
              <a:rPr lang="en-US" sz="2200" dirty="0"/>
              <a:t>Important Features: </a:t>
            </a:r>
          </a:p>
          <a:p>
            <a:pPr marL="457200" lvl="1" indent="0">
              <a:buNone/>
            </a:pPr>
            <a:endParaRPr lang="en-US" sz="1800" dirty="0"/>
          </a:p>
        </p:txBody>
      </p:sp>
      <p:sp>
        <p:nvSpPr>
          <p:cNvPr id="6" name="Footer Placeholder 5">
            <a:extLst>
              <a:ext uri="{FF2B5EF4-FFF2-40B4-BE49-F238E27FC236}">
                <a16:creationId xmlns:a16="http://schemas.microsoft.com/office/drawing/2014/main" id="{35D32E21-FAC1-3C48-A70A-C8752E169260}"/>
              </a:ext>
            </a:extLst>
          </p:cNvPr>
          <p:cNvSpPr>
            <a:spLocks noGrp="1"/>
          </p:cNvSpPr>
          <p:nvPr>
            <p:ph type="ftr" sz="quarter" idx="17"/>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C47DEF45-D2D5-C246-9349-81AC37D5340F}"/>
              </a:ext>
            </a:extLst>
          </p:cNvPr>
          <p:cNvSpPr>
            <a:spLocks noGrp="1"/>
          </p:cNvSpPr>
          <p:nvPr>
            <p:ph type="sldNum" sz="quarter" idx="18"/>
          </p:nvPr>
        </p:nvSpPr>
        <p:spPr/>
        <p:txBody>
          <a:bodyPr/>
          <a:lstStyle/>
          <a:p>
            <a:fld id="{8699F50C-BE38-4BD0-BA84-9B090E1F2B9B}" type="slidenum">
              <a:rPr lang="en-US" noProof="0" smtClean="0"/>
              <a:t>6</a:t>
            </a:fld>
            <a:endParaRPr lang="en-US" noProof="0" dirty="0"/>
          </a:p>
        </p:txBody>
      </p:sp>
      <p:sp>
        <p:nvSpPr>
          <p:cNvPr id="28" name="Title 27">
            <a:extLst>
              <a:ext uri="{FF2B5EF4-FFF2-40B4-BE49-F238E27FC236}">
                <a16:creationId xmlns:a16="http://schemas.microsoft.com/office/drawing/2014/main" id="{41DF72AB-4B2C-474B-B15F-A4AB4A4E629D}"/>
              </a:ext>
            </a:extLst>
          </p:cNvPr>
          <p:cNvSpPr>
            <a:spLocks noGrp="1"/>
          </p:cNvSpPr>
          <p:nvPr>
            <p:ph type="title"/>
          </p:nvPr>
        </p:nvSpPr>
        <p:spPr/>
        <p:txBody>
          <a:bodyPr/>
          <a:lstStyle/>
          <a:p>
            <a:r>
              <a:rPr lang="en-US" dirty="0"/>
              <a:t>Decision Tree</a:t>
            </a:r>
          </a:p>
        </p:txBody>
      </p:sp>
      <p:pic>
        <p:nvPicPr>
          <p:cNvPr id="21" name="Picture 20" descr="A picture containing graphical user interface&#10;&#10;Description automatically generated">
            <a:extLst>
              <a:ext uri="{FF2B5EF4-FFF2-40B4-BE49-F238E27FC236}">
                <a16:creationId xmlns:a16="http://schemas.microsoft.com/office/drawing/2014/main" id="{50519194-E60E-6F45-9BCC-08D50497A388}"/>
              </a:ext>
            </a:extLst>
          </p:cNvPr>
          <p:cNvPicPr>
            <a:picLocks noChangeAspect="1"/>
          </p:cNvPicPr>
          <p:nvPr/>
        </p:nvPicPr>
        <p:blipFill rotWithShape="1">
          <a:blip r:embed="rId4">
            <a:duotone>
              <a:srgbClr val="333399">
                <a:shade val="45000"/>
                <a:satMod val="135000"/>
              </a:srgbClr>
              <a:prstClr val="white"/>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7325" t="3190"/>
          <a:stretch/>
        </p:blipFill>
        <p:spPr>
          <a:xfrm>
            <a:off x="1356069" y="3050181"/>
            <a:ext cx="5131939" cy="2264265"/>
          </a:xfrm>
          <a:prstGeom prst="rect">
            <a:avLst/>
          </a:prstGeom>
        </p:spPr>
      </p:pic>
      <p:sp>
        <p:nvSpPr>
          <p:cNvPr id="22" name="TextBox 21">
            <a:extLst>
              <a:ext uri="{FF2B5EF4-FFF2-40B4-BE49-F238E27FC236}">
                <a16:creationId xmlns:a16="http://schemas.microsoft.com/office/drawing/2014/main" id="{951871F8-E957-2A44-A1AB-42F1AE3CD850}"/>
              </a:ext>
            </a:extLst>
          </p:cNvPr>
          <p:cNvSpPr txBox="1"/>
          <p:nvPr/>
        </p:nvSpPr>
        <p:spPr>
          <a:xfrm>
            <a:off x="1798925" y="5958184"/>
            <a:ext cx="5583431"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dirty="0">
                <a:solidFill>
                  <a:schemeClr val="bg1"/>
                </a:solidFill>
              </a:rPr>
              <a:t>2012 Winner  &gt;  Age  &gt;  Race  &gt; Education</a:t>
            </a:r>
          </a:p>
        </p:txBody>
      </p:sp>
      <p:pic>
        <p:nvPicPr>
          <p:cNvPr id="23" name="Audio Recording Nov 12, 2020 at 2:34:44 AM" descr="Audio Recording Nov 12, 2020 at 2:34:44 AM">
            <a:hlinkClick r:id="" action="ppaction://media"/>
            <a:extLst>
              <a:ext uri="{FF2B5EF4-FFF2-40B4-BE49-F238E27FC236}">
                <a16:creationId xmlns:a16="http://schemas.microsoft.com/office/drawing/2014/main" id="{21171879-F27E-5C4B-A0A4-10948B12A0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8678" y="5966227"/>
            <a:ext cx="619132" cy="619132"/>
          </a:xfrm>
          <a:prstGeom prst="rect">
            <a:avLst/>
          </a:prstGeom>
        </p:spPr>
      </p:pic>
      <p:pic>
        <p:nvPicPr>
          <p:cNvPr id="3" name="Picture 2" descr="A picture containing graphical user interface&#10;&#10;Description automatically generated">
            <a:extLst>
              <a:ext uri="{FF2B5EF4-FFF2-40B4-BE49-F238E27FC236}">
                <a16:creationId xmlns:a16="http://schemas.microsoft.com/office/drawing/2014/main" id="{E5B4F7B0-9250-CC4C-93C7-5F748FF09039}"/>
              </a:ext>
            </a:extLst>
          </p:cNvPr>
          <p:cNvPicPr>
            <a:picLocks noChangeAspect="1"/>
          </p:cNvPicPr>
          <p:nvPr/>
        </p:nvPicPr>
        <p:blipFill rotWithShape="1">
          <a:blip r:embed="rId7">
            <a:duotone>
              <a:schemeClr val="accent6">
                <a:shade val="45000"/>
                <a:satMod val="135000"/>
              </a:schemeClr>
              <a:prstClr val="white"/>
            </a:duotone>
          </a:blip>
          <a:srcRect r="14082"/>
          <a:stretch/>
        </p:blipFill>
        <p:spPr>
          <a:xfrm>
            <a:off x="8259457" y="3206399"/>
            <a:ext cx="3055315" cy="2123912"/>
          </a:xfrm>
          <a:prstGeom prst="rect">
            <a:avLst/>
          </a:prstGeom>
        </p:spPr>
      </p:pic>
      <p:sp>
        <p:nvSpPr>
          <p:cNvPr id="11" name="TextBox 10">
            <a:extLst>
              <a:ext uri="{FF2B5EF4-FFF2-40B4-BE49-F238E27FC236}">
                <a16:creationId xmlns:a16="http://schemas.microsoft.com/office/drawing/2014/main" id="{3AF3A631-2C00-B442-8F73-E5AE0AA73F2D}"/>
              </a:ext>
            </a:extLst>
          </p:cNvPr>
          <p:cNvSpPr txBox="1"/>
          <p:nvPr/>
        </p:nvSpPr>
        <p:spPr>
          <a:xfrm>
            <a:off x="8058712" y="5281448"/>
            <a:ext cx="5027509" cy="1169551"/>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rtlCol="0">
            <a:spAutoFit/>
          </a:bodyPr>
          <a:lstStyle/>
          <a:p>
            <a:pPr algn="ctr"/>
            <a:endParaRPr lang="en-US" sz="1400" dirty="0">
              <a:solidFill>
                <a:srgbClr val="4563F9"/>
              </a:solidFill>
            </a:endParaRPr>
          </a:p>
          <a:p>
            <a:r>
              <a:rPr lang="en-US" sz="1400" dirty="0">
                <a:solidFill>
                  <a:schemeClr val="bg1"/>
                </a:solidFill>
              </a:rPr>
              <a:t>   Accuracy       94%</a:t>
            </a:r>
          </a:p>
          <a:p>
            <a:r>
              <a:rPr lang="en-US" sz="1400" dirty="0">
                <a:solidFill>
                  <a:schemeClr val="bg1"/>
                </a:solidFill>
              </a:rPr>
              <a:t>   Specificity     81%       Sensitivity            96%</a:t>
            </a:r>
          </a:p>
          <a:p>
            <a:r>
              <a:rPr lang="en-US" sz="1400" dirty="0">
                <a:solidFill>
                  <a:schemeClr val="bg1"/>
                </a:solidFill>
              </a:rPr>
              <a:t>   F1                    96%      Precision rate       97%</a:t>
            </a:r>
          </a:p>
          <a:p>
            <a:endParaRPr lang="en-US" sz="1400" dirty="0">
              <a:solidFill>
                <a:srgbClr val="4563F9"/>
              </a:solidFill>
            </a:endParaRPr>
          </a:p>
        </p:txBody>
      </p:sp>
    </p:spTree>
    <p:extLst>
      <p:ext uri="{BB962C8B-B14F-4D97-AF65-F5344CB8AC3E}">
        <p14:creationId xmlns:p14="http://schemas.microsoft.com/office/powerpoint/2010/main" val="148895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84"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7879">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5D32E21-FAC1-3C48-A70A-C8752E169260}"/>
              </a:ext>
            </a:extLst>
          </p:cNvPr>
          <p:cNvSpPr>
            <a:spLocks noGrp="1"/>
          </p:cNvSpPr>
          <p:nvPr>
            <p:ph type="ftr" sz="quarter" idx="17"/>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C47DEF45-D2D5-C246-9349-81AC37D5340F}"/>
              </a:ext>
            </a:extLst>
          </p:cNvPr>
          <p:cNvSpPr>
            <a:spLocks noGrp="1"/>
          </p:cNvSpPr>
          <p:nvPr>
            <p:ph type="sldNum" sz="quarter" idx="18"/>
          </p:nvPr>
        </p:nvSpPr>
        <p:spPr/>
        <p:txBody>
          <a:bodyPr/>
          <a:lstStyle/>
          <a:p>
            <a:fld id="{8699F50C-BE38-4BD0-BA84-9B090E1F2B9B}" type="slidenum">
              <a:rPr lang="en-US" noProof="0" smtClean="0"/>
              <a:t>7</a:t>
            </a:fld>
            <a:endParaRPr lang="en-US" noProof="0" dirty="0"/>
          </a:p>
        </p:txBody>
      </p:sp>
      <p:sp>
        <p:nvSpPr>
          <p:cNvPr id="28" name="Title 27">
            <a:extLst>
              <a:ext uri="{FF2B5EF4-FFF2-40B4-BE49-F238E27FC236}">
                <a16:creationId xmlns:a16="http://schemas.microsoft.com/office/drawing/2014/main" id="{41DF72AB-4B2C-474B-B15F-A4AB4A4E629D}"/>
              </a:ext>
            </a:extLst>
          </p:cNvPr>
          <p:cNvSpPr>
            <a:spLocks noGrp="1"/>
          </p:cNvSpPr>
          <p:nvPr>
            <p:ph type="title"/>
          </p:nvPr>
        </p:nvSpPr>
        <p:spPr/>
        <p:txBody>
          <a:bodyPr/>
          <a:lstStyle/>
          <a:p>
            <a:r>
              <a:rPr lang="en-US" dirty="0"/>
              <a:t>Decision Tree</a:t>
            </a:r>
          </a:p>
        </p:txBody>
      </p:sp>
      <p:pic>
        <p:nvPicPr>
          <p:cNvPr id="19" name="Content Placeholder 6" descr="Diagram&#10;&#10;Description automatically generated">
            <a:extLst>
              <a:ext uri="{FF2B5EF4-FFF2-40B4-BE49-F238E27FC236}">
                <a16:creationId xmlns:a16="http://schemas.microsoft.com/office/drawing/2014/main" id="{C3FC894F-D78A-204C-8B40-C81C45827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0044" y="1389691"/>
            <a:ext cx="8553822" cy="5210338"/>
          </a:xfrm>
          <a:prstGeom prst="rect">
            <a:avLst/>
          </a:prstGeom>
          <a:ln>
            <a:solidFill>
              <a:schemeClr val="tx1"/>
            </a:solidFill>
          </a:ln>
        </p:spPr>
      </p:pic>
      <p:grpSp>
        <p:nvGrpSpPr>
          <p:cNvPr id="9" name="Group 8">
            <a:extLst>
              <a:ext uri="{FF2B5EF4-FFF2-40B4-BE49-F238E27FC236}">
                <a16:creationId xmlns:a16="http://schemas.microsoft.com/office/drawing/2014/main" id="{AA449B00-5EFC-004F-8C02-A87BEA294740}"/>
              </a:ext>
            </a:extLst>
          </p:cNvPr>
          <p:cNvGrpSpPr/>
          <p:nvPr/>
        </p:nvGrpSpPr>
        <p:grpSpPr>
          <a:xfrm>
            <a:off x="1584988" y="1473264"/>
            <a:ext cx="8189634" cy="2918446"/>
            <a:chOff x="372583" y="1331030"/>
            <a:chExt cx="8378427" cy="3009758"/>
          </a:xfrm>
        </p:grpSpPr>
        <p:sp>
          <p:nvSpPr>
            <p:cNvPr id="10" name="Oval 9">
              <a:extLst>
                <a:ext uri="{FF2B5EF4-FFF2-40B4-BE49-F238E27FC236}">
                  <a16:creationId xmlns:a16="http://schemas.microsoft.com/office/drawing/2014/main" id="{11C6DBBF-68F8-E34D-AA86-3305BA5503A4}"/>
                </a:ext>
              </a:extLst>
            </p:cNvPr>
            <p:cNvSpPr/>
            <p:nvPr/>
          </p:nvSpPr>
          <p:spPr>
            <a:xfrm>
              <a:off x="4716016" y="1379711"/>
              <a:ext cx="1368152" cy="873224"/>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TextBox 10">
              <a:extLst>
                <a:ext uri="{FF2B5EF4-FFF2-40B4-BE49-F238E27FC236}">
                  <a16:creationId xmlns:a16="http://schemas.microsoft.com/office/drawing/2014/main" id="{755903AF-633E-DA4B-8B1D-3F1890D5F4C1}"/>
                </a:ext>
              </a:extLst>
            </p:cNvPr>
            <p:cNvSpPr txBox="1"/>
            <p:nvPr/>
          </p:nvSpPr>
          <p:spPr>
            <a:xfrm>
              <a:off x="5999357" y="1379711"/>
              <a:ext cx="2751653" cy="307777"/>
            </a:xfrm>
            <a:prstGeom prst="rect">
              <a:avLst/>
            </a:prstGeom>
            <a:noFill/>
          </p:spPr>
          <p:txBody>
            <a:bodyPr wrap="square" rtlCol="0">
              <a:spAutoFit/>
            </a:bodyPr>
            <a:lstStyle/>
            <a:p>
              <a:r>
                <a:rPr lang="en-US" sz="1400" dirty="0">
                  <a:solidFill>
                    <a:srgbClr val="C00000"/>
                  </a:solidFill>
                </a:rPr>
                <a:t>The Most Important Feature</a:t>
              </a:r>
            </a:p>
          </p:txBody>
        </p:sp>
        <p:sp>
          <p:nvSpPr>
            <p:cNvPr id="12" name="TextBox 11">
              <a:extLst>
                <a:ext uri="{FF2B5EF4-FFF2-40B4-BE49-F238E27FC236}">
                  <a16:creationId xmlns:a16="http://schemas.microsoft.com/office/drawing/2014/main" id="{5B170B78-02C8-5445-9DDD-4146F280F30E}"/>
                </a:ext>
              </a:extLst>
            </p:cNvPr>
            <p:cNvSpPr txBox="1"/>
            <p:nvPr/>
          </p:nvSpPr>
          <p:spPr>
            <a:xfrm>
              <a:off x="372583" y="1331030"/>
              <a:ext cx="5027509" cy="1508105"/>
            </a:xfrm>
            <a:prstGeom prst="rect">
              <a:avLst/>
            </a:prstGeom>
            <a:noFill/>
          </p:spPr>
          <p:txBody>
            <a:bodyPr wrap="square" rtlCol="0">
              <a:spAutoFit/>
            </a:bodyPr>
            <a:lstStyle/>
            <a:p>
              <a:r>
                <a:rPr lang="en-US" sz="1400" dirty="0">
                  <a:solidFill>
                    <a:srgbClr val="C00000"/>
                  </a:solidFill>
                </a:rPr>
                <a:t>Example of classification rules:</a:t>
              </a:r>
            </a:p>
            <a:p>
              <a:endParaRPr lang="en-US" sz="1400" dirty="0">
                <a:solidFill>
                  <a:srgbClr val="4563F9"/>
                </a:solidFill>
              </a:endParaRPr>
            </a:p>
            <a:p>
              <a:r>
                <a:rPr lang="en-US" sz="1200" dirty="0">
                  <a:solidFill>
                    <a:schemeClr val="accent6">
                      <a:lumMod val="60000"/>
                      <a:lumOff val="40000"/>
                    </a:schemeClr>
                  </a:solidFill>
                </a:rPr>
                <a:t>1.  If 2012 winner &lt;= 0.5 &amp; Median age &lt;= 38.15 </a:t>
              </a:r>
            </a:p>
            <a:p>
              <a:r>
                <a:rPr lang="en-US" sz="1200" dirty="0">
                  <a:solidFill>
                    <a:schemeClr val="accent6">
                      <a:lumMod val="60000"/>
                      <a:lumOff val="40000"/>
                    </a:schemeClr>
                  </a:solidFill>
                </a:rPr>
                <a:t>&amp; Total Asian American pop &gt; 2.5%, </a:t>
              </a:r>
            </a:p>
            <a:p>
              <a:r>
                <a:rPr lang="en-US" sz="1200" dirty="0">
                  <a:solidFill>
                    <a:schemeClr val="accent6">
                      <a:lumMod val="60000"/>
                      <a:lumOff val="40000"/>
                    </a:schemeClr>
                  </a:solidFill>
                </a:rPr>
                <a:t>The Democratic candidate is predicted to win</a:t>
              </a:r>
            </a:p>
            <a:p>
              <a:endParaRPr lang="en-US" sz="1400" dirty="0">
                <a:solidFill>
                  <a:srgbClr val="4563F9"/>
                </a:solidFill>
              </a:endParaRPr>
            </a:p>
            <a:p>
              <a:endParaRPr lang="en-US" sz="1400" dirty="0">
                <a:solidFill>
                  <a:srgbClr val="4563F9"/>
                </a:solidFill>
              </a:endParaRPr>
            </a:p>
          </p:txBody>
        </p:sp>
        <p:cxnSp>
          <p:nvCxnSpPr>
            <p:cNvPr id="13" name="Straight Connector 12">
              <a:extLst>
                <a:ext uri="{FF2B5EF4-FFF2-40B4-BE49-F238E27FC236}">
                  <a16:creationId xmlns:a16="http://schemas.microsoft.com/office/drawing/2014/main" id="{FAEAC95F-C2CE-664C-A019-1554A09CD583}"/>
                </a:ext>
              </a:extLst>
            </p:cNvPr>
            <p:cNvCxnSpPr/>
            <p:nvPr/>
          </p:nvCxnSpPr>
          <p:spPr>
            <a:xfrm flipH="1">
              <a:off x="3320831" y="1907703"/>
              <a:ext cx="1310073" cy="504056"/>
            </a:xfrm>
            <a:prstGeom prst="line">
              <a:avLst/>
            </a:prstGeom>
            <a:ln w="38100">
              <a:solidFill>
                <a:srgbClr val="4563F9"/>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0F160A-78A7-3141-8F94-142DF8C2E8F2}"/>
                </a:ext>
              </a:extLst>
            </p:cNvPr>
            <p:cNvCxnSpPr>
              <a:cxnSpLocks/>
            </p:cNvCxnSpPr>
            <p:nvPr/>
          </p:nvCxnSpPr>
          <p:spPr>
            <a:xfrm flipH="1">
              <a:off x="1865682" y="2859533"/>
              <a:ext cx="648072" cy="504056"/>
            </a:xfrm>
            <a:prstGeom prst="line">
              <a:avLst/>
            </a:prstGeom>
            <a:ln w="38100">
              <a:solidFill>
                <a:srgbClr val="4563F9"/>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B15147-B467-6940-B5AE-CBFD0AFDDCEB}"/>
                </a:ext>
              </a:extLst>
            </p:cNvPr>
            <p:cNvCxnSpPr>
              <a:cxnSpLocks/>
            </p:cNvCxnSpPr>
            <p:nvPr/>
          </p:nvCxnSpPr>
          <p:spPr>
            <a:xfrm>
              <a:off x="1906476" y="3830644"/>
              <a:ext cx="283242" cy="478339"/>
            </a:xfrm>
            <a:prstGeom prst="line">
              <a:avLst/>
            </a:prstGeom>
            <a:ln w="38100">
              <a:solidFill>
                <a:srgbClr val="4563F9"/>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5A3834-BCBD-DB43-99BD-8048D07B7A4E}"/>
                </a:ext>
              </a:extLst>
            </p:cNvPr>
            <p:cNvSpPr txBox="1"/>
            <p:nvPr/>
          </p:nvSpPr>
          <p:spPr>
            <a:xfrm>
              <a:off x="2189718" y="3971456"/>
              <a:ext cx="513386" cy="369332"/>
            </a:xfrm>
            <a:prstGeom prst="rect">
              <a:avLst/>
            </a:prstGeom>
            <a:noFill/>
          </p:spPr>
          <p:txBody>
            <a:bodyPr wrap="square" rtlCol="0">
              <a:spAutoFit/>
            </a:bodyPr>
            <a:lstStyle/>
            <a:p>
              <a:r>
                <a:rPr lang="en-US" dirty="0">
                  <a:solidFill>
                    <a:srgbClr val="4563F9"/>
                  </a:solidFill>
                </a:rPr>
                <a:t>1.</a:t>
              </a:r>
            </a:p>
          </p:txBody>
        </p:sp>
      </p:grpSp>
      <p:pic>
        <p:nvPicPr>
          <p:cNvPr id="20" name="Audio Recording Nov 12, 2020 at 2:48:09 AM" descr="Audio Recording Nov 12, 2020 at 2:48:09 AM">
            <a:hlinkClick r:id="" action="ppaction://media"/>
            <a:extLst>
              <a:ext uri="{FF2B5EF4-FFF2-40B4-BE49-F238E27FC236}">
                <a16:creationId xmlns:a16="http://schemas.microsoft.com/office/drawing/2014/main" id="{338BAA6B-5C37-7743-A659-DE14F851C5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1451" y="5944456"/>
            <a:ext cx="594456" cy="594456"/>
          </a:xfrm>
          <a:prstGeom prst="rect">
            <a:avLst/>
          </a:prstGeom>
        </p:spPr>
      </p:pic>
    </p:spTree>
    <p:extLst>
      <p:ext uri="{BB962C8B-B14F-4D97-AF65-F5344CB8AC3E}">
        <p14:creationId xmlns:p14="http://schemas.microsoft.com/office/powerpoint/2010/main" val="391056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52"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F3963993-B7E4-5E45-99F1-1E9FD8A78443}"/>
              </a:ext>
            </a:extLst>
          </p:cNvPr>
          <p:cNvSpPr>
            <a:spLocks noGrp="1"/>
          </p:cNvSpPr>
          <p:nvPr>
            <p:ph sz="half" idx="13"/>
          </p:nvPr>
        </p:nvSpPr>
        <p:spPr>
          <a:xfrm>
            <a:off x="520698" y="1576552"/>
            <a:ext cx="10515164" cy="4541673"/>
          </a:xfrm>
        </p:spPr>
        <p:txBody>
          <a:bodyPr>
            <a:normAutofit/>
          </a:bodyPr>
          <a:lstStyle/>
          <a:p>
            <a:pPr>
              <a:buClr>
                <a:srgbClr val="FFC000"/>
              </a:buClr>
            </a:pPr>
            <a:r>
              <a:rPr lang="en-US" sz="2000" dirty="0"/>
              <a:t>Performs nicely for a basic model.</a:t>
            </a:r>
          </a:p>
          <a:p>
            <a:pPr>
              <a:buClr>
                <a:srgbClr val="FFC000"/>
              </a:buClr>
            </a:pPr>
            <a:r>
              <a:rPr lang="en-US" sz="2000" dirty="0"/>
              <a:t>Still room for improvement! </a:t>
            </a:r>
          </a:p>
          <a:p>
            <a:pPr marL="457200" lvl="1" indent="0">
              <a:buNone/>
            </a:pPr>
            <a:endParaRPr lang="en-US" sz="1800" dirty="0"/>
          </a:p>
        </p:txBody>
      </p:sp>
      <p:sp>
        <p:nvSpPr>
          <p:cNvPr id="6" name="Footer Placeholder 5">
            <a:extLst>
              <a:ext uri="{FF2B5EF4-FFF2-40B4-BE49-F238E27FC236}">
                <a16:creationId xmlns:a16="http://schemas.microsoft.com/office/drawing/2014/main" id="{35D32E21-FAC1-3C48-A70A-C8752E169260}"/>
              </a:ext>
            </a:extLst>
          </p:cNvPr>
          <p:cNvSpPr>
            <a:spLocks noGrp="1"/>
          </p:cNvSpPr>
          <p:nvPr>
            <p:ph type="ftr" sz="quarter" idx="17"/>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C47DEF45-D2D5-C246-9349-81AC37D5340F}"/>
              </a:ext>
            </a:extLst>
          </p:cNvPr>
          <p:cNvSpPr>
            <a:spLocks noGrp="1"/>
          </p:cNvSpPr>
          <p:nvPr>
            <p:ph type="sldNum" sz="quarter" idx="18"/>
          </p:nvPr>
        </p:nvSpPr>
        <p:spPr/>
        <p:txBody>
          <a:bodyPr/>
          <a:lstStyle/>
          <a:p>
            <a:fld id="{8699F50C-BE38-4BD0-BA84-9B090E1F2B9B}" type="slidenum">
              <a:rPr lang="en-US" noProof="0" smtClean="0"/>
              <a:t>8</a:t>
            </a:fld>
            <a:endParaRPr lang="en-US" noProof="0" dirty="0"/>
          </a:p>
        </p:txBody>
      </p:sp>
      <p:sp>
        <p:nvSpPr>
          <p:cNvPr id="28" name="Title 27">
            <a:extLst>
              <a:ext uri="{FF2B5EF4-FFF2-40B4-BE49-F238E27FC236}">
                <a16:creationId xmlns:a16="http://schemas.microsoft.com/office/drawing/2014/main" id="{41DF72AB-4B2C-474B-B15F-A4AB4A4E629D}"/>
              </a:ext>
            </a:extLst>
          </p:cNvPr>
          <p:cNvSpPr>
            <a:spLocks noGrp="1"/>
          </p:cNvSpPr>
          <p:nvPr>
            <p:ph type="title"/>
          </p:nvPr>
        </p:nvSpPr>
        <p:spPr/>
        <p:txBody>
          <a:bodyPr/>
          <a:lstStyle/>
          <a:p>
            <a:r>
              <a:rPr lang="en-US" dirty="0"/>
              <a:t>Logistic Regression</a:t>
            </a:r>
          </a:p>
        </p:txBody>
      </p:sp>
      <p:pic>
        <p:nvPicPr>
          <p:cNvPr id="9" name="Picture 8">
            <a:extLst>
              <a:ext uri="{FF2B5EF4-FFF2-40B4-BE49-F238E27FC236}">
                <a16:creationId xmlns:a16="http://schemas.microsoft.com/office/drawing/2014/main" id="{29FF41DC-3925-B44C-B9E1-EF9611EB16F5}"/>
              </a:ext>
            </a:extLst>
          </p:cNvPr>
          <p:cNvPicPr>
            <a:picLocks noChangeAspect="1"/>
          </p:cNvPicPr>
          <p:nvPr/>
        </p:nvPicPr>
        <p:blipFill>
          <a:blip r:embed="rId4"/>
          <a:stretch>
            <a:fillRect/>
          </a:stretch>
        </p:blipFill>
        <p:spPr>
          <a:xfrm>
            <a:off x="5207754" y="1505801"/>
            <a:ext cx="4248472" cy="4701745"/>
          </a:xfrm>
          <a:prstGeom prst="rect">
            <a:avLst/>
          </a:prstGeom>
        </p:spPr>
      </p:pic>
      <p:pic>
        <p:nvPicPr>
          <p:cNvPr id="10" name="Recorded Sound">
            <a:hlinkClick r:id="" action="ppaction://media"/>
            <a:extLst>
              <a:ext uri="{FF2B5EF4-FFF2-40B4-BE49-F238E27FC236}">
                <a16:creationId xmlns:a16="http://schemas.microsoft.com/office/drawing/2014/main" id="{3543A3FC-30FE-E549-8416-A0C54A6054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5536" y="6094853"/>
            <a:ext cx="487363" cy="487363"/>
          </a:xfrm>
          <a:prstGeom prst="rect">
            <a:avLst/>
          </a:prstGeom>
        </p:spPr>
      </p:pic>
    </p:spTree>
    <p:extLst>
      <p:ext uri="{BB962C8B-B14F-4D97-AF65-F5344CB8AC3E}">
        <p14:creationId xmlns:p14="http://schemas.microsoft.com/office/powerpoint/2010/main" val="43019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90" fill="hold"/>
                                        <p:tgtEl>
                                          <p:spTgt spid="10"/>
                                        </p:tgtEl>
                                      </p:cBhvr>
                                    </p:cmd>
                                  </p:childTnLst>
                                </p:cTn>
                              </p:par>
                            </p:childTnLst>
                          </p:cTn>
                        </p:par>
                      </p:childTnLst>
                    </p:cTn>
                  </p:par>
                </p:childTnLst>
              </p:cTn>
              <p:nextCondLst>
                <p:cond evt="onClick" delay="0">
                  <p:tgtEl>
                    <p:spTgt spid="10"/>
                  </p:tgtEl>
                </p:cond>
              </p:nextCondLst>
            </p:seq>
            <p:audio>
              <p:cMediaNode vol="10000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F3963993-B7E4-5E45-99F1-1E9FD8A78443}"/>
              </a:ext>
            </a:extLst>
          </p:cNvPr>
          <p:cNvSpPr>
            <a:spLocks noGrp="1"/>
          </p:cNvSpPr>
          <p:nvPr>
            <p:ph sz="half" idx="13"/>
          </p:nvPr>
        </p:nvSpPr>
        <p:spPr>
          <a:xfrm>
            <a:off x="520698" y="1576552"/>
            <a:ext cx="10515164" cy="4541673"/>
          </a:xfrm>
        </p:spPr>
        <p:txBody>
          <a:bodyPr>
            <a:normAutofit/>
          </a:bodyPr>
          <a:lstStyle/>
          <a:p>
            <a:pPr>
              <a:buClr>
                <a:srgbClr val="FFC000"/>
              </a:buClr>
            </a:pPr>
            <a:r>
              <a:rPr lang="en-US" sz="2000" dirty="0"/>
              <a:t>Tuning</a:t>
            </a:r>
          </a:p>
          <a:p>
            <a:pPr lvl="1">
              <a:buClr>
                <a:srgbClr val="FFC000"/>
              </a:buClr>
            </a:pPr>
            <a:r>
              <a:rPr lang="en-US" sz="1600" dirty="0"/>
              <a:t>Randomized search</a:t>
            </a:r>
          </a:p>
          <a:p>
            <a:pPr lvl="1">
              <a:buClr>
                <a:srgbClr val="FFC000"/>
              </a:buClr>
            </a:pPr>
            <a:r>
              <a:rPr lang="en-US" sz="1600" dirty="0"/>
              <a:t>Grid search</a:t>
            </a:r>
          </a:p>
          <a:p>
            <a:pPr marL="457200" lvl="1" indent="0">
              <a:buNone/>
            </a:pPr>
            <a:endParaRPr lang="en-US" sz="1800" dirty="0"/>
          </a:p>
        </p:txBody>
      </p:sp>
      <p:sp>
        <p:nvSpPr>
          <p:cNvPr id="6" name="Footer Placeholder 5">
            <a:extLst>
              <a:ext uri="{FF2B5EF4-FFF2-40B4-BE49-F238E27FC236}">
                <a16:creationId xmlns:a16="http://schemas.microsoft.com/office/drawing/2014/main" id="{35D32E21-FAC1-3C48-A70A-C8752E169260}"/>
              </a:ext>
            </a:extLst>
          </p:cNvPr>
          <p:cNvSpPr>
            <a:spLocks noGrp="1"/>
          </p:cNvSpPr>
          <p:nvPr>
            <p:ph type="ftr" sz="quarter" idx="17"/>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C47DEF45-D2D5-C246-9349-81AC37D5340F}"/>
              </a:ext>
            </a:extLst>
          </p:cNvPr>
          <p:cNvSpPr>
            <a:spLocks noGrp="1"/>
          </p:cNvSpPr>
          <p:nvPr>
            <p:ph type="sldNum" sz="quarter" idx="18"/>
          </p:nvPr>
        </p:nvSpPr>
        <p:spPr/>
        <p:txBody>
          <a:bodyPr/>
          <a:lstStyle/>
          <a:p>
            <a:fld id="{8699F50C-BE38-4BD0-BA84-9B090E1F2B9B}" type="slidenum">
              <a:rPr lang="en-US" noProof="0" smtClean="0"/>
              <a:t>9</a:t>
            </a:fld>
            <a:endParaRPr lang="en-US" noProof="0" dirty="0"/>
          </a:p>
        </p:txBody>
      </p:sp>
      <p:sp>
        <p:nvSpPr>
          <p:cNvPr id="28" name="Title 27">
            <a:extLst>
              <a:ext uri="{FF2B5EF4-FFF2-40B4-BE49-F238E27FC236}">
                <a16:creationId xmlns:a16="http://schemas.microsoft.com/office/drawing/2014/main" id="{41DF72AB-4B2C-474B-B15F-A4AB4A4E629D}"/>
              </a:ext>
            </a:extLst>
          </p:cNvPr>
          <p:cNvSpPr>
            <a:spLocks noGrp="1"/>
          </p:cNvSpPr>
          <p:nvPr>
            <p:ph type="title"/>
          </p:nvPr>
        </p:nvSpPr>
        <p:spPr/>
        <p:txBody>
          <a:bodyPr/>
          <a:lstStyle/>
          <a:p>
            <a:r>
              <a:rPr lang="en-US" dirty="0"/>
              <a:t>Logistic Regression</a:t>
            </a:r>
          </a:p>
        </p:txBody>
      </p:sp>
      <p:pic>
        <p:nvPicPr>
          <p:cNvPr id="8" name="Picture 7">
            <a:extLst>
              <a:ext uri="{FF2B5EF4-FFF2-40B4-BE49-F238E27FC236}">
                <a16:creationId xmlns:a16="http://schemas.microsoft.com/office/drawing/2014/main" id="{825C0758-72A1-E44F-AEA9-351E66E8603E}"/>
              </a:ext>
            </a:extLst>
          </p:cNvPr>
          <p:cNvPicPr>
            <a:picLocks noChangeAspect="1"/>
          </p:cNvPicPr>
          <p:nvPr/>
        </p:nvPicPr>
        <p:blipFill>
          <a:blip r:embed="rId5"/>
          <a:stretch>
            <a:fillRect/>
          </a:stretch>
        </p:blipFill>
        <p:spPr>
          <a:xfrm>
            <a:off x="5694198" y="1444194"/>
            <a:ext cx="4505888" cy="4824958"/>
          </a:xfrm>
          <a:prstGeom prst="rect">
            <a:avLst/>
          </a:prstGeom>
        </p:spPr>
      </p:pic>
      <p:pic>
        <p:nvPicPr>
          <p:cNvPr id="11" name="Picture 10">
            <a:extLst>
              <a:ext uri="{FF2B5EF4-FFF2-40B4-BE49-F238E27FC236}">
                <a16:creationId xmlns:a16="http://schemas.microsoft.com/office/drawing/2014/main" id="{73ACF130-46D7-B344-A914-786FB202ECDE}"/>
              </a:ext>
            </a:extLst>
          </p:cNvPr>
          <p:cNvPicPr>
            <a:picLocks noChangeAspect="1"/>
          </p:cNvPicPr>
          <p:nvPr/>
        </p:nvPicPr>
        <p:blipFill>
          <a:blip r:embed="rId6"/>
          <a:stretch>
            <a:fillRect/>
          </a:stretch>
        </p:blipFill>
        <p:spPr>
          <a:xfrm>
            <a:off x="834510" y="3696254"/>
            <a:ext cx="3850779" cy="964639"/>
          </a:xfrm>
          <a:prstGeom prst="rect">
            <a:avLst/>
          </a:prstGeom>
        </p:spPr>
      </p:pic>
      <p:pic>
        <p:nvPicPr>
          <p:cNvPr id="12" name="Recorded Sound">
            <a:hlinkClick r:id="" action="ppaction://media"/>
            <a:extLst>
              <a:ext uri="{FF2B5EF4-FFF2-40B4-BE49-F238E27FC236}">
                <a16:creationId xmlns:a16="http://schemas.microsoft.com/office/drawing/2014/main" id="{6B13A84A-F9EF-9743-B71D-5D87753BEA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55714" y="6272956"/>
            <a:ext cx="487363" cy="487363"/>
          </a:xfrm>
          <a:prstGeom prst="rect">
            <a:avLst/>
          </a:prstGeom>
        </p:spPr>
      </p:pic>
    </p:spTree>
    <p:extLst>
      <p:ext uri="{BB962C8B-B14F-4D97-AF65-F5344CB8AC3E}">
        <p14:creationId xmlns:p14="http://schemas.microsoft.com/office/powerpoint/2010/main" val="37342155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33"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Custom 4">
      <a:dk1>
        <a:srgbClr val="3F3F3F"/>
      </a:dk1>
      <a:lt1>
        <a:srgbClr val="FFFFFF"/>
      </a:lt1>
      <a:dk2>
        <a:srgbClr val="F2F2F2"/>
      </a:dk2>
      <a:lt2>
        <a:srgbClr val="A5A5A5"/>
      </a:lt2>
      <a:accent1>
        <a:srgbClr val="00194C"/>
      </a:accent1>
      <a:accent2>
        <a:srgbClr val="BF0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F598E44D5C264B889ECFD65EE28E3E" ma:contentTypeVersion="12" ma:contentTypeDescription="Create a new document." ma:contentTypeScope="" ma:versionID="65f9c53710ae02b677acc12d4b18cc6b">
  <xsd:schema xmlns:xsd="http://www.w3.org/2001/XMLSchema" xmlns:xs="http://www.w3.org/2001/XMLSchema" xmlns:p="http://schemas.microsoft.com/office/2006/metadata/properties" xmlns:ns3="cac11f01-bb00-49bf-8360-450a2faa967f" xmlns:ns4="fa5be2c0-9c2c-4046-b530-394be9ca1252" targetNamespace="http://schemas.microsoft.com/office/2006/metadata/properties" ma:root="true" ma:fieldsID="be79c3462f3645e52cb30f4f708a7fc7" ns3:_="" ns4:_="">
    <xsd:import namespace="cac11f01-bb00-49bf-8360-450a2faa967f"/>
    <xsd:import namespace="fa5be2c0-9c2c-4046-b530-394be9ca125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c11f01-bb00-49bf-8360-450a2faa96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5be2c0-9c2c-4046-b530-394be9ca125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ac11f01-bb00-49bf-8360-450a2faa967f" xsi:nil="true"/>
  </documentManagement>
</p:properties>
</file>

<file path=customXml/itemProps1.xml><?xml version="1.0" encoding="utf-8"?>
<ds:datastoreItem xmlns:ds="http://schemas.openxmlformats.org/officeDocument/2006/customXml" ds:itemID="{BF7B4A83-F790-4C4F-8B42-E1272D937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c11f01-bb00-49bf-8360-450a2faa967f"/>
    <ds:schemaRef ds:uri="fa5be2c0-9c2c-4046-b530-394be9ca12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759597-1FA4-4F46-9BA8-01240C56026E}">
  <ds:schemaRefs>
    <ds:schemaRef ds:uri="http://schemas.microsoft.com/sharepoint/v3/contenttype/forms"/>
  </ds:schemaRefs>
</ds:datastoreItem>
</file>

<file path=customXml/itemProps3.xml><?xml version="1.0" encoding="utf-8"?>
<ds:datastoreItem xmlns:ds="http://schemas.openxmlformats.org/officeDocument/2006/customXml" ds:itemID="{2940343A-75DB-4E03-95EA-4A75BA0D7FF2}">
  <ds:schemaRefs>
    <ds:schemaRef ds:uri="fa5be2c0-9c2c-4046-b530-394be9ca1252"/>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 ds:uri="http://schemas.microsoft.com/office/infopath/2007/PartnerControls"/>
    <ds:schemaRef ds:uri="http://www.w3.org/XML/1998/namespace"/>
    <ds:schemaRef ds:uri="cac11f01-bb00-49bf-8360-450a2faa967f"/>
  </ds:schemaRefs>
</ds:datastoreItem>
</file>

<file path=docProps/app.xml><?xml version="1.0" encoding="utf-8"?>
<Properties xmlns="http://schemas.openxmlformats.org/officeDocument/2006/extended-properties" xmlns:vt="http://schemas.openxmlformats.org/officeDocument/2006/docPropsVTypes">
  <Template>Office Theme</Template>
  <TotalTime>1543</TotalTime>
  <Words>1072</Words>
  <Application>Microsoft Macintosh PowerPoint</Application>
  <PresentationFormat>Widescreen</PresentationFormat>
  <Paragraphs>181</Paragraphs>
  <Slides>16</Slides>
  <Notes>1</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Calibri</vt:lpstr>
      <vt:lpstr>Calibri Light</vt:lpstr>
      <vt:lpstr>Gill Sans SemiBold</vt:lpstr>
      <vt:lpstr>Times New Roman</vt:lpstr>
      <vt:lpstr>Office Theme</vt:lpstr>
      <vt:lpstr>Election Prediction</vt:lpstr>
      <vt:lpstr>ABSTRACT &amp;  INTRODUCTION</vt:lpstr>
      <vt:lpstr>METHODOLOGY</vt:lpstr>
      <vt:lpstr>Data Preprocessing</vt:lpstr>
      <vt:lpstr>Data Exploration</vt:lpstr>
      <vt:lpstr>Decision Tree</vt:lpstr>
      <vt:lpstr>Decision Tree</vt:lpstr>
      <vt:lpstr>Logistic Regression</vt:lpstr>
      <vt:lpstr>Logistic Regression</vt:lpstr>
      <vt:lpstr>Random Forest</vt:lpstr>
      <vt:lpstr>Random Forest Important Variables</vt:lpstr>
      <vt:lpstr>K-Nearest Neighbors</vt:lpstr>
      <vt:lpstr>K-Nearest Neighbors</vt:lpstr>
      <vt:lpstr>SVC</vt:lpstr>
      <vt:lpstr>Conclusion &amp; Research Outcomes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Sarah Danielson</dc:creator>
  <cp:lastModifiedBy>Aumpansub, Amy</cp:lastModifiedBy>
  <cp:revision>27</cp:revision>
  <dcterms:created xsi:type="dcterms:W3CDTF">2020-11-14T19:11:23Z</dcterms:created>
  <dcterms:modified xsi:type="dcterms:W3CDTF">2020-11-16T16:37:47Z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0x01010047F598E44D5C264B889ECFD65EE28E3E</vt:lpwstr>
  </property>
</Properties>
</file>